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394" r:id="rId3"/>
    <p:sldId id="493" r:id="rId4"/>
    <p:sldId id="514" r:id="rId5"/>
    <p:sldId id="513" r:id="rId6"/>
    <p:sldId id="425" r:id="rId7"/>
    <p:sldId id="516" r:id="rId8"/>
    <p:sldId id="494" r:id="rId9"/>
    <p:sldId id="498" r:id="rId10"/>
    <p:sldId id="512" r:id="rId11"/>
    <p:sldId id="533" r:id="rId12"/>
    <p:sldId id="517" r:id="rId13"/>
    <p:sldId id="497" r:id="rId14"/>
    <p:sldId id="500" r:id="rId15"/>
    <p:sldId id="507" r:id="rId16"/>
    <p:sldId id="509" r:id="rId17"/>
    <p:sldId id="510" r:id="rId18"/>
    <p:sldId id="506" r:id="rId19"/>
    <p:sldId id="501" r:id="rId20"/>
    <p:sldId id="502" r:id="rId21"/>
    <p:sldId id="503" r:id="rId22"/>
    <p:sldId id="504" r:id="rId23"/>
    <p:sldId id="505" r:id="rId24"/>
    <p:sldId id="531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527" r:id="rId35"/>
    <p:sldId id="528" r:id="rId36"/>
    <p:sldId id="529" r:id="rId37"/>
    <p:sldId id="511" r:id="rId38"/>
    <p:sldId id="532" r:id="rId39"/>
    <p:sldId id="530" r:id="rId40"/>
  </p:sldIdLst>
  <p:sldSz cx="9144000" cy="6858000" type="screen4x3"/>
  <p:notesSz cx="7034213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6699"/>
    <a:srgbClr val="FF6600"/>
    <a:srgbClr val="FF0000"/>
    <a:srgbClr val="333300"/>
    <a:srgbClr val="FF9900"/>
    <a:srgbClr val="99CC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8" autoAdjust="0"/>
    <p:restoredTop sz="94723"/>
  </p:normalViewPr>
  <p:slideViewPr>
    <p:cSldViewPr>
      <p:cViewPr>
        <p:scale>
          <a:sx n="86" d="100"/>
          <a:sy n="86" d="100"/>
        </p:scale>
        <p:origin x="592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4625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0075"/>
            <a:ext cx="562768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4625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+mn-cs"/>
              </a:defRPr>
            </a:lvl1pPr>
          </a:lstStyle>
          <a:p>
            <a:pPr>
              <a:defRPr/>
            </a:pPr>
            <a:fld id="{80144ADC-8002-C24D-950E-FC01BE873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59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en.wikipedia.org/wiki/Plenum_spac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74EB1A-9EBF-9D48-B623-D479C35064E5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This figure illustrates the basic steps in subspace identification of a state space model of a linear time invariant</a:t>
            </a:r>
          </a:p>
          <a:p>
            <a:r>
              <a:rPr lang="en-US" altLang="zh-CN" smtClean="0"/>
              <a:t>(LTI) system.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3170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5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E0492D-9B3F-EC4A-9CAA-C1E80F4C4CDA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144ADC-8002-C24D-950E-FC01BE873D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Plenum space, enclosed spaces (in buildings) used for airflow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144ADC-8002-C24D-950E-FC01BE873D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i="1" smtClean="0"/>
              <a:t>A </a:t>
            </a:r>
            <a:r>
              <a:rPr lang="en-US" altLang="zh-CN" smtClean="0"/>
              <a:t>is a stable matrix. The sequences w, and </a:t>
            </a:r>
            <a:r>
              <a:rPr lang="en-US" altLang="zh-CN" b="1" i="1" smtClean="0"/>
              <a:t>v </a:t>
            </a:r>
            <a:r>
              <a:rPr lang="en-US" altLang="zh-CN" smtClean="0"/>
              <a:t>are stationary zero-mean white noise sequences. Only the</a:t>
            </a:r>
          </a:p>
          <a:p>
            <a:r>
              <a:rPr lang="en-US" altLang="zh-CN" smtClean="0"/>
              <a:t>sequences y and </a:t>
            </a:r>
            <a:r>
              <a:rPr lang="en-US" altLang="zh-CN" b="1" i="1" smtClean="0"/>
              <a:t>U </a:t>
            </a:r>
            <a:r>
              <a:rPr lang="en-US" altLang="zh-CN" smtClean="0"/>
              <a:t>are measured. </a:t>
            </a:r>
            <a:r>
              <a:rPr lang="en-US" altLang="zh-CN" b="1" i="1" smtClean="0"/>
              <a:t>Our </a:t>
            </a:r>
            <a:r>
              <a:rPr lang="en-US" altLang="zh-CN" smtClean="0"/>
              <a:t>goal is to use the measured y and </a:t>
            </a:r>
            <a:r>
              <a:rPr lang="en-US" altLang="zh-CN" b="1" i="1" smtClean="0"/>
              <a:t>U </a:t>
            </a:r>
            <a:r>
              <a:rPr lang="en-US" altLang="zh-CN" smtClean="0"/>
              <a:t>to identify unbiased system matrices</a:t>
            </a:r>
          </a:p>
          <a:p>
            <a:r>
              <a:rPr lang="en-US" altLang="zh-CN" b="1" i="1" smtClean="0"/>
              <a:t>(A, B", </a:t>
            </a:r>
            <a:r>
              <a:rPr lang="en-US" altLang="zh-CN" smtClean="0"/>
              <a:t>C).</a:t>
            </a:r>
          </a:p>
          <a:p>
            <a:r>
              <a:rPr lang="en-US" altLang="zh-CN" smtClean="0"/>
              <a:t>recursive least-squares (RLS) estimation.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2714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1"/>
          <p:cNvSpPr>
            <a:spLocks noChangeShapeType="1"/>
          </p:cNvSpPr>
          <p:nvPr userDrawn="1"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8" descr="ucr_sea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9" descr="ucr_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3"/>
            <a:ext cx="1676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4" name="Rectangle 42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3595" name="Rectangle 4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E02EF-1AFD-A540-BD97-7EF02336C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0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CC016-DEB1-074B-BA43-8EAC20DE41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1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AEA28-C34B-EF4F-A15A-3A15244FB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5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6518-8D82-F944-B5C2-E1CC6F22F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BF127-4CFF-A448-B111-1D7A1330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49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295400"/>
            <a:ext cx="42672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59A6C-18A0-FC47-B9DA-3300BF8DA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2672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2672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24600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fld id="{6A18959D-686C-4DB8-B8BA-4CE77B6E71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6D7A7-BA01-3C4F-AB60-F232731EA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679B9-CE42-974D-B40F-69698A012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1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B8819-B823-0945-80EE-940E5319D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CFA9A-D790-414F-BEB4-D577B2D02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AC7F3-9CDD-FD40-A6FC-E70DD48E7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C53A8-2B46-7D4C-B2E6-B55FA61A4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001D6-3646-604C-AE3E-EEF710006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6FEBE-AA7A-E44E-94FD-B81E32BCB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0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772400" cy="868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570" name="Rectangle 4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572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+mn-cs"/>
              </a:defRPr>
            </a:lvl1pPr>
          </a:lstStyle>
          <a:p>
            <a:pPr>
              <a:defRPr/>
            </a:pPr>
            <a:fld id="{BB254B04-EC25-3740-901A-5E8C7EE11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45" descr="ucr_seal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3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3000">
          <a:solidFill>
            <a:srgbClr val="333300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600">
          <a:solidFill>
            <a:srgbClr val="006699"/>
          </a:solidFill>
          <a:latin typeface="+mn-lt"/>
          <a:ea typeface="ＭＳ Ｐゴシック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300">
          <a:solidFill>
            <a:schemeClr val="hlink"/>
          </a:solidFill>
          <a:latin typeface="+mn-lt"/>
          <a:ea typeface="ＭＳ Ｐゴシック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rgbClr val="333300"/>
          </a:solidFill>
          <a:latin typeface="+mn-lt"/>
          <a:ea typeface="ＭＳ Ｐゴシック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6.wmf"/><Relationship Id="rId7" Type="http://schemas.openxmlformats.org/officeDocument/2006/relationships/image" Target="../media/image13.png"/><Relationship Id="rId8" Type="http://schemas.openxmlformats.org/officeDocument/2006/relationships/image" Target="../media/image1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py.org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118413" y="3124200"/>
            <a:ext cx="3973513" cy="2894013"/>
          </a:xfrm>
        </p:spPr>
        <p:txBody>
          <a:bodyPr/>
          <a:lstStyle/>
          <a:p>
            <a:pPr algn="ctr">
              <a:defRPr/>
            </a:pPr>
            <a:r>
              <a:rPr lang="en-US" sz="2000" dirty="0" smtClean="0">
                <a:cs typeface="+mn-cs"/>
              </a:rPr>
              <a:t>Sheldon </a:t>
            </a:r>
            <a:r>
              <a:rPr lang="en-US" sz="2000" dirty="0" smtClean="0">
                <a:cs typeface="+mn-cs"/>
              </a:rPr>
              <a:t>X.-D. Tan</a:t>
            </a:r>
          </a:p>
          <a:p>
            <a:pPr algn="ctr">
              <a:defRPr/>
            </a:pPr>
            <a:endParaRPr lang="en-US" sz="8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Department of Electrical Engineering 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University of California, Riverside, CA</a:t>
            </a: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1800" dirty="0" smtClean="0">
              <a:ea typeface="FangSong" pitchFamily="49" charset="-122"/>
              <a:cs typeface="Arial Unicode MS" pitchFamily="34" charset="-128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3200" b="0" dirty="0" smtClean="0"/>
              <a:t>Compact </a:t>
            </a:r>
            <a:r>
              <a:rPr lang="en-US" sz="3200" b="0" dirty="0"/>
              <a:t>Thermal Modeling for Energy-Efficient Smart Building Management 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05200"/>
            <a:ext cx="1498600" cy="180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7037"/>
            <a:ext cx="7772400" cy="868363"/>
          </a:xfrm>
        </p:spPr>
        <p:txBody>
          <a:bodyPr/>
          <a:lstStyle/>
          <a:p>
            <a:r>
              <a:rPr lang="en-US" sz="3200" dirty="0" smtClean="0"/>
              <a:t>Compact thermal for advanced linear and non-linear thermal control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Advanced control method is needed in order to minimize HVAC energy cost and meet the temperature goal</a:t>
            </a:r>
          </a:p>
          <a:p>
            <a:pPr lvl="1"/>
            <a:r>
              <a:rPr lang="en-US" sz="2400" dirty="0" smtClean="0"/>
              <a:t>Linear models for </a:t>
            </a:r>
            <a:r>
              <a:rPr lang="en-US" sz="2400" dirty="0" smtClean="0"/>
              <a:t>model-based </a:t>
            </a:r>
            <a:r>
              <a:rPr lang="en-US" sz="2400" dirty="0" smtClean="0"/>
              <a:t>predictive control (MPC) </a:t>
            </a:r>
          </a:p>
          <a:p>
            <a:pPr lvl="1"/>
            <a:r>
              <a:rPr lang="en-US" sz="2400" dirty="0" smtClean="0"/>
              <a:t>Nonlinear models for EKF: Extended </a:t>
            </a:r>
            <a:r>
              <a:rPr lang="en-US" sz="2400" dirty="0" err="1" smtClean="0"/>
              <a:t>Kalman</a:t>
            </a:r>
            <a:r>
              <a:rPr lang="en-US" sz="2400" dirty="0" smtClean="0"/>
              <a:t> Filter based control [2]</a:t>
            </a:r>
          </a:p>
          <a:p>
            <a:pPr lvl="1"/>
            <a:r>
              <a:rPr lang="en-US" sz="2400" dirty="0" smtClean="0"/>
              <a:t>Computational cost is sensitive to number of state variables</a:t>
            </a:r>
          </a:p>
          <a:p>
            <a:r>
              <a:rPr lang="en-US" sz="2800" dirty="0" smtClean="0"/>
              <a:t>We need a compact thermal model to describe the smart building system, with acceptable modeling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5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868363"/>
          </a:xfrm>
        </p:spPr>
        <p:txBody>
          <a:bodyPr/>
          <a:lstStyle/>
          <a:p>
            <a:r>
              <a:rPr lang="en-US" altLang="zh-CN" sz="3200" dirty="0" smtClean="0"/>
              <a:t>Existing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approach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compact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thermal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building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6980"/>
            <a:ext cx="8686800" cy="4953000"/>
          </a:xfrm>
        </p:spPr>
        <p:txBody>
          <a:bodyPr/>
          <a:lstStyle/>
          <a:p>
            <a:r>
              <a:rPr lang="en-US" altLang="zh-CN" sz="2800" dirty="0" smtClean="0"/>
              <a:t>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order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</a:t>
            </a:r>
            <a:endParaRPr lang="zh-CN" altLang="en-US" sz="900" dirty="0"/>
          </a:p>
          <a:p>
            <a:pPr lvl="1"/>
            <a:r>
              <a:rPr lang="en-US" altLang="zh-CN" sz="1400" dirty="0" smtClean="0"/>
              <a:t>D.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Kim </a:t>
            </a:r>
            <a:r>
              <a:rPr lang="en-US" altLang="zh-CN" sz="1400" dirty="0"/>
              <a:t>and </a:t>
            </a:r>
            <a:r>
              <a:rPr lang="en-US" altLang="zh-CN" sz="1400" dirty="0" smtClean="0"/>
              <a:t>J.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</a:t>
            </a:r>
            <a:r>
              <a:rPr lang="en-US" altLang="zh-CN" sz="1400" dirty="0"/>
              <a:t>. Braun, </a:t>
            </a:r>
            <a:r>
              <a:rPr lang="en-US" altLang="zh-CN" sz="1400" dirty="0" smtClean="0"/>
              <a:t>`Reduced-Order </a:t>
            </a:r>
            <a:r>
              <a:rPr lang="en-US" altLang="zh-CN" sz="1400" dirty="0"/>
              <a:t>Building Modeling For Application to  Model-Based Predictive </a:t>
            </a:r>
            <a:r>
              <a:rPr lang="en-US" altLang="zh-CN" sz="1400" dirty="0" smtClean="0"/>
              <a:t>Control‘’ </a:t>
            </a:r>
            <a:r>
              <a:rPr lang="en-US" altLang="zh-CN" sz="1400" dirty="0"/>
              <a:t>in </a:t>
            </a:r>
            <a:r>
              <a:rPr lang="en-US" altLang="zh-CN" sz="1400" i="1" dirty="0" smtClean="0"/>
              <a:t>5th </a:t>
            </a:r>
            <a:r>
              <a:rPr lang="en-US" altLang="zh-CN" sz="1400" i="1" dirty="0"/>
              <a:t>National Conference of  </a:t>
            </a:r>
            <a:r>
              <a:rPr lang="en-US" altLang="zh-CN" sz="1400" i="1" dirty="0" smtClean="0"/>
              <a:t>Inter</a:t>
            </a:r>
            <a:r>
              <a:rPr lang="en-US" altLang="zh-CN" sz="1400" i="1" dirty="0" smtClean="0"/>
              <a:t>national </a:t>
            </a:r>
            <a:r>
              <a:rPr lang="en-US" altLang="zh-CN" sz="1400" i="1" dirty="0"/>
              <a:t>Building Performance Simulation Association </a:t>
            </a:r>
            <a:r>
              <a:rPr lang="en-US" altLang="zh-CN" sz="1400" dirty="0"/>
              <a:t>(IBPSA-USA</a:t>
            </a:r>
            <a:r>
              <a:rPr lang="en-US" altLang="zh-CN" sz="1400" dirty="0" smtClean="0"/>
              <a:t>), </a:t>
            </a:r>
            <a:r>
              <a:rPr lang="en-US" altLang="zh-CN" sz="1400" dirty="0"/>
              <a:t>Aug.  2012, pp. 554--561</a:t>
            </a:r>
            <a:r>
              <a:rPr lang="en-US" altLang="zh-CN" sz="1400" dirty="0" smtClean="0"/>
              <a:t>.</a:t>
            </a:r>
            <a:endParaRPr lang="zh-CN" altLang="en-US" sz="1400" dirty="0" smtClean="0"/>
          </a:p>
          <a:p>
            <a:pPr lvl="1"/>
            <a:r>
              <a:rPr lang="en-US" altLang="zh-CN" sz="1400" dirty="0" smtClean="0"/>
              <a:t>Many assumption is made to linearize the thermal equations and boundary conditions</a:t>
            </a:r>
          </a:p>
          <a:p>
            <a:pPr lvl="1"/>
            <a:r>
              <a:rPr lang="en-US" altLang="zh-CN" sz="1400" dirty="0" smtClean="0"/>
              <a:t>Truncated balanced realization (TBR) based reduction is used.</a:t>
            </a:r>
            <a:endParaRPr lang="zh-CN" altLang="en-US" sz="1400" dirty="0" smtClean="0"/>
          </a:p>
          <a:p>
            <a:r>
              <a:rPr lang="en-US" altLang="zh-CN" sz="2400" dirty="0" smtClean="0"/>
              <a:t>Aggregation-based </a:t>
            </a:r>
            <a:r>
              <a:rPr lang="en-US" altLang="zh-CN" sz="2400" dirty="0"/>
              <a:t>reduction </a:t>
            </a:r>
            <a:r>
              <a:rPr lang="en-US" altLang="zh-CN" sz="2400" dirty="0" smtClean="0"/>
              <a:t>approach</a:t>
            </a:r>
          </a:p>
          <a:p>
            <a:pPr lvl="1"/>
            <a:r>
              <a:rPr lang="en-US" altLang="zh-CN" sz="1400" dirty="0" smtClean="0"/>
              <a:t>K. Deng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P. </a:t>
            </a:r>
            <a:r>
              <a:rPr lang="en-US" altLang="zh-CN" sz="1400" dirty="0" err="1" smtClean="0"/>
              <a:t>Barooah</a:t>
            </a:r>
            <a:r>
              <a:rPr lang="en-US" altLang="zh-CN" sz="1400" dirty="0"/>
              <a:t>, P.~G. Mehta, and </a:t>
            </a:r>
            <a:r>
              <a:rPr lang="en-US" altLang="zh-CN" sz="1400" dirty="0" smtClean="0"/>
              <a:t>S. P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Meyn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“Building </a:t>
            </a:r>
            <a:r>
              <a:rPr lang="en-US" altLang="zh-CN" sz="1400" dirty="0"/>
              <a:t>Thermal Model  Reduction via Aggregation of </a:t>
            </a:r>
            <a:r>
              <a:rPr lang="en-US" altLang="zh-CN" sz="1400" dirty="0" smtClean="0"/>
              <a:t>States'' </a:t>
            </a:r>
            <a:r>
              <a:rPr lang="en-US" altLang="zh-CN" sz="1400" dirty="0"/>
              <a:t>in </a:t>
            </a:r>
            <a:r>
              <a:rPr lang="en-US" altLang="zh-CN" sz="1400" i="1" dirty="0" smtClean="0"/>
              <a:t>American </a:t>
            </a:r>
            <a:r>
              <a:rPr lang="en-US" altLang="zh-CN" sz="1400" i="1" dirty="0"/>
              <a:t>Control Conference</a:t>
            </a:r>
            <a:r>
              <a:rPr lang="en-US" altLang="zh-CN" sz="1400" dirty="0"/>
              <a:t>,  June 30-July 02, 2010, Baltimore, </a:t>
            </a:r>
            <a:r>
              <a:rPr lang="en-US" altLang="zh-CN" sz="1400" dirty="0" smtClean="0"/>
              <a:t>MD, </a:t>
            </a:r>
            <a:r>
              <a:rPr lang="en-US" altLang="zh-CN" sz="1400" dirty="0"/>
              <a:t>Baltimore, MD, Jun. 2010, pp.  5118--5123.</a:t>
            </a:r>
            <a:endParaRPr lang="en-US" altLang="zh-CN" sz="1400" dirty="0" smtClean="0"/>
          </a:p>
          <a:p>
            <a:pPr lvl="1"/>
            <a:r>
              <a:rPr lang="en-US" sz="1400" dirty="0"/>
              <a:t>P</a:t>
            </a:r>
            <a:r>
              <a:rPr lang="en-US" sz="1400" dirty="0"/>
              <a:t>erforms localized reduction </a:t>
            </a:r>
            <a:r>
              <a:rPr lang="en-US" sz="1400" dirty="0"/>
              <a:t>(aggregation) so that some network properties can </a:t>
            </a:r>
            <a:r>
              <a:rPr lang="en-US" sz="1400" dirty="0"/>
              <a:t>be preserved.</a:t>
            </a:r>
          </a:p>
          <a:p>
            <a:r>
              <a:rPr lang="en-US" sz="2400" dirty="0" smtClean="0"/>
              <a:t>The Ad-Hoc model reduction method method</a:t>
            </a:r>
          </a:p>
          <a:p>
            <a:pPr lvl="1"/>
            <a:r>
              <a:rPr lang="en-US" sz="1400" dirty="0" smtClean="0"/>
              <a:t>B. Eisenhower </a:t>
            </a:r>
            <a:r>
              <a:rPr lang="en-US" sz="1400" dirty="0"/>
              <a:t>and </a:t>
            </a:r>
            <a:r>
              <a:rPr lang="en-US" sz="1400" dirty="0" smtClean="0"/>
              <a:t>I. </a:t>
            </a:r>
            <a:r>
              <a:rPr lang="en-US" sz="1400" dirty="0" err="1" smtClean="0"/>
              <a:t>Mezic</a:t>
            </a:r>
            <a:r>
              <a:rPr lang="en-US" sz="1400" dirty="0"/>
              <a:t>, </a:t>
            </a:r>
            <a:r>
              <a:rPr lang="en-US" sz="1400" dirty="0" smtClean="0"/>
              <a:t>`` Extracting </a:t>
            </a:r>
            <a:r>
              <a:rPr lang="en-US" sz="1400" dirty="0"/>
              <a:t>Dynamic Information from  Whole-building Energy </a:t>
            </a:r>
            <a:r>
              <a:rPr lang="en-US" sz="1400" dirty="0" smtClean="0"/>
              <a:t>Models'' </a:t>
            </a:r>
            <a:r>
              <a:rPr lang="en-US" sz="1400" i="1" dirty="0"/>
              <a:t>in </a:t>
            </a:r>
            <a:r>
              <a:rPr lang="en-US" sz="1400" i="1" dirty="0" smtClean="0"/>
              <a:t>Proc</a:t>
            </a:r>
            <a:r>
              <a:rPr lang="en-US" sz="1400" i="1" dirty="0"/>
              <a:t>. of Conference on Dynamics for  Design</a:t>
            </a:r>
            <a:r>
              <a:rPr lang="en-US" sz="1400" dirty="0"/>
              <a:t> (DFD 2012</a:t>
            </a:r>
            <a:r>
              <a:rPr lang="en-US" sz="1400" dirty="0" smtClean="0"/>
              <a:t>) </a:t>
            </a:r>
            <a:r>
              <a:rPr lang="en-US" sz="1400" dirty="0"/>
              <a:t>Chicago, IL, Apr. 2012, pp. 3--10.</a:t>
            </a:r>
          </a:p>
          <a:p>
            <a:pPr lvl="1"/>
            <a:r>
              <a:rPr lang="en-US" sz="1400" dirty="0" smtClean="0"/>
              <a:t>Extracts the basic linear dynamics of thermal behaviors of abuilding from the </a:t>
            </a:r>
            <a:r>
              <a:rPr lang="en-US" sz="1400" dirty="0" err="1" smtClean="0"/>
              <a:t>EnergyPlus</a:t>
            </a:r>
            <a:r>
              <a:rPr lang="en-US" sz="1400" dirty="0" smtClean="0"/>
              <a:t>  program</a:t>
            </a:r>
          </a:p>
          <a:p>
            <a:pPr lvl="1"/>
            <a:r>
              <a:rPr lang="en-US" sz="1400" dirty="0" smtClean="0"/>
              <a:t>Still many approximation and assumption are made and accuracy is a problem</a:t>
            </a:r>
          </a:p>
          <a:p>
            <a:pPr lvl="1"/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48940" y="5943600"/>
            <a:ext cx="844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those methods are white-box based approach based on the thermal equations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They may suffer the accuracy issue and are difficult to use practically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715963"/>
          </a:xfrm>
        </p:spPr>
        <p:txBody>
          <a:bodyPr/>
          <a:lstStyle/>
          <a:p>
            <a:r>
              <a:rPr lang="en-US" sz="2800" dirty="0" smtClean="0"/>
              <a:t>Nonlinear thermal </a:t>
            </a:r>
            <a:r>
              <a:rPr lang="en-US" sz="2800" dirty="0" smtClean="0"/>
              <a:t>modeling </a:t>
            </a:r>
            <a:r>
              <a:rPr lang="en-US" sz="2800" dirty="0" smtClean="0"/>
              <a:t>for building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53000"/>
          </a:xfrm>
        </p:spPr>
        <p:txBody>
          <a:bodyPr/>
          <a:lstStyle/>
          <a:p>
            <a:r>
              <a:rPr lang="en-US" sz="2800" dirty="0" smtClean="0"/>
              <a:t>Nonlinear thermal modeling based on recurrent </a:t>
            </a:r>
            <a:r>
              <a:rPr lang="en-US" sz="2800" dirty="0"/>
              <a:t>neural networks (RNN) </a:t>
            </a:r>
            <a:r>
              <a:rPr lang="en-US" sz="2800" dirty="0" smtClean="0"/>
              <a:t>based for building</a:t>
            </a:r>
          </a:p>
          <a:p>
            <a:pPr lvl="1"/>
            <a:r>
              <a:rPr lang="en-US" sz="2400" dirty="0" smtClean="0"/>
              <a:t>Complicated building structures are essentially nonlinear</a:t>
            </a:r>
          </a:p>
          <a:p>
            <a:pPr lvl="2"/>
            <a:r>
              <a:rPr lang="en-US" sz="2100" dirty="0" smtClean="0"/>
              <a:t>Thermal diffusion factors of many building materials are function of temperature</a:t>
            </a:r>
          </a:p>
          <a:p>
            <a:pPr lvl="2"/>
            <a:r>
              <a:rPr lang="en-US" sz="2100" dirty="0" smtClean="0"/>
              <a:t>Thermal radiation effects is proportional to the T</a:t>
            </a:r>
            <a:r>
              <a:rPr lang="en-US" sz="2100" baseline="30000" dirty="0" smtClean="0"/>
              <a:t>4 </a:t>
            </a:r>
            <a:r>
              <a:rPr lang="en-US" sz="2100" dirty="0" smtClean="0"/>
              <a:t> (T: temperature). </a:t>
            </a:r>
          </a:p>
          <a:p>
            <a:pPr lvl="1"/>
            <a:r>
              <a:rPr lang="en-US" sz="2400" dirty="0" smtClean="0"/>
              <a:t>Recurrent neural networks are selected as RNN are very general nonlinear learning based modeling methods.</a:t>
            </a:r>
          </a:p>
          <a:p>
            <a:pPr lvl="2"/>
            <a:r>
              <a:rPr lang="en-US" sz="2100" dirty="0" smtClean="0"/>
              <a:t>RNN is suitable for modeling dynamic systems </a:t>
            </a:r>
          </a:p>
          <a:p>
            <a:pPr lvl="2"/>
            <a:r>
              <a:rPr lang="en-US" sz="2100" dirty="0" smtClean="0"/>
              <a:t>Need to select RNN architecture parameters </a:t>
            </a:r>
          </a:p>
          <a:p>
            <a:pPr lvl="2"/>
            <a:r>
              <a:rPr lang="en-US" sz="2100" dirty="0" smtClean="0"/>
              <a:t>Need to mitigate </a:t>
            </a:r>
            <a:r>
              <a:rPr lang="en-US" sz="2100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NLSS architecture</a:t>
            </a:r>
            <a:endParaRPr lang="en-US" dirty="0">
              <a:latin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en-US" sz="2800" dirty="0" smtClean="0"/>
              <a:t>NLSS: Non-linear State Space neural network [3]</a:t>
            </a:r>
          </a:p>
          <a:p>
            <a:pPr lvl="1"/>
            <a:r>
              <a:rPr lang="en-US" dirty="0" smtClean="0"/>
              <a:t>Closer to non-linear state space representation</a:t>
            </a:r>
          </a:p>
          <a:p>
            <a:pPr lvl="1"/>
            <a:r>
              <a:rPr lang="en-US" dirty="0" smtClean="0"/>
              <a:t>Slightly higher variance in experiment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" y="2695670"/>
            <a:ext cx="5943600" cy="3752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24400"/>
            <a:ext cx="2579076" cy="609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943600" y="4572000"/>
            <a:ext cx="2971800" cy="91440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53000"/>
          </a:xfrm>
        </p:spPr>
        <p:txBody>
          <a:bodyPr/>
          <a:lstStyle/>
          <a:p>
            <a:r>
              <a:rPr lang="en-US" sz="2400" dirty="0" smtClean="0"/>
              <a:t>ELNN: Elman’s Neural Network [4] with local feedbacks</a:t>
            </a:r>
          </a:p>
          <a:p>
            <a:pPr lvl="1"/>
            <a:r>
              <a:rPr lang="en-US" sz="2000" dirty="0" smtClean="0"/>
              <a:t>More works to extract the state variables (since they are everywhere with each layer)</a:t>
            </a:r>
          </a:p>
          <a:p>
            <a:pPr lvl="1"/>
            <a:r>
              <a:rPr lang="en-US" sz="2000" dirty="0" smtClean="0"/>
              <a:t>Slightly lower variance in experiment</a:t>
            </a:r>
          </a:p>
          <a:p>
            <a:pPr lvl="1"/>
            <a:r>
              <a:rPr lang="en-US" sz="2000" dirty="0" smtClean="0"/>
              <a:t>Popular for </a:t>
            </a:r>
            <a:r>
              <a:rPr lang="en-US" sz="2000" dirty="0"/>
              <a:t>voice </a:t>
            </a:r>
            <a:r>
              <a:rPr lang="en-US" sz="2000" dirty="0" smtClean="0"/>
              <a:t>recognition in deep learning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346205"/>
            <a:ext cx="5562601" cy="28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RNN for thermal model of building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953000"/>
          </a:xfrm>
        </p:spPr>
        <p:txBody>
          <a:bodyPr/>
          <a:lstStyle/>
          <a:p>
            <a:r>
              <a:rPr lang="en-US" sz="2400" dirty="0" smtClean="0"/>
              <a:t>Programmed in Python, with libraries </a:t>
            </a:r>
            <a:r>
              <a:rPr lang="en-US" sz="2400" dirty="0" err="1" smtClean="0"/>
              <a:t>PyBrain</a:t>
            </a:r>
            <a:r>
              <a:rPr lang="en-US" sz="2400" dirty="0" smtClean="0"/>
              <a:t> [5], </a:t>
            </a:r>
            <a:r>
              <a:rPr lang="en-US" sz="2400" dirty="0" err="1" smtClean="0"/>
              <a:t>NumPy</a:t>
            </a:r>
            <a:r>
              <a:rPr lang="en-US" sz="2400" dirty="0" smtClean="0"/>
              <a:t> [6], </a:t>
            </a:r>
            <a:r>
              <a:rPr lang="en-US" sz="2400" dirty="0" err="1" smtClean="0"/>
              <a:t>SciPy</a:t>
            </a:r>
            <a:r>
              <a:rPr lang="en-US" sz="2400" dirty="0" smtClean="0"/>
              <a:t> [7], </a:t>
            </a:r>
            <a:r>
              <a:rPr lang="en-US" sz="2400" dirty="0" err="1" smtClean="0"/>
              <a:t>Matplotlib</a:t>
            </a:r>
            <a:r>
              <a:rPr lang="en-US" sz="2400" dirty="0" smtClean="0"/>
              <a:t> [8]</a:t>
            </a:r>
          </a:p>
          <a:p>
            <a:r>
              <a:rPr lang="en-US" sz="2400" dirty="0" smtClean="0"/>
              <a:t>2-norm regularization enabled in training to mitigate the over-fitting problem</a:t>
            </a:r>
          </a:p>
          <a:p>
            <a:r>
              <a:rPr lang="en-US" sz="2400" dirty="0" smtClean="0"/>
              <a:t>We use </a:t>
            </a:r>
            <a:r>
              <a:rPr lang="en-US" sz="2400" dirty="0" err="1" smtClean="0"/>
              <a:t>RPropMinus</a:t>
            </a:r>
            <a:r>
              <a:rPr lang="en-US" sz="2400" dirty="0" smtClean="0"/>
              <a:t> [9], an adaptive back-propagation algorithm to train the RNNs</a:t>
            </a:r>
          </a:p>
          <a:p>
            <a:r>
              <a:rPr lang="en-US" sz="2400" dirty="0" smtClean="0"/>
              <a:t>Input </a:t>
            </a:r>
            <a:r>
              <a:rPr lang="en-US" sz="2400" dirty="0"/>
              <a:t>data is normalized before fed into the trainer to speed up </a:t>
            </a:r>
            <a:r>
              <a:rPr lang="en-US" sz="2400" dirty="0" smtClean="0"/>
              <a:t>training</a:t>
            </a:r>
          </a:p>
          <a:p>
            <a:r>
              <a:rPr lang="en-US" sz="2400" dirty="0" smtClean="0"/>
              <a:t>Baseline data configuration:</a:t>
            </a:r>
          </a:p>
          <a:p>
            <a:pPr lvl="1"/>
            <a:r>
              <a:rPr lang="en-US" sz="1800" dirty="0"/>
              <a:t>The data set consists of temperature for one year recorded in hourly basis.</a:t>
            </a:r>
          </a:p>
          <a:p>
            <a:pPr lvl="1"/>
            <a:r>
              <a:rPr lang="en-US" sz="1800" dirty="0" smtClean="0"/>
              <a:t>Months 1-3, 5-7, 9-11 for training, 4, 8, 12 for validation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56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181600"/>
          </a:xfrm>
        </p:spPr>
        <p:txBody>
          <a:bodyPr/>
          <a:lstStyle/>
          <a:p>
            <a:r>
              <a:rPr lang="en-US" dirty="0" smtClean="0"/>
              <a:t>Empirical number of layers:</a:t>
            </a:r>
          </a:p>
          <a:p>
            <a:pPr lvl="1"/>
            <a:r>
              <a:rPr lang="en-US" dirty="0" smtClean="0"/>
              <a:t>2 hidden layers for ELNN, 4 hidden layers for NLSS</a:t>
            </a:r>
          </a:p>
          <a:p>
            <a:r>
              <a:rPr lang="en-US" dirty="0" smtClean="0"/>
              <a:t>Empirical determination of layer sizes:</a:t>
            </a:r>
          </a:p>
          <a:p>
            <a:pPr lvl="1"/>
            <a:r>
              <a:rPr lang="en-US" dirty="0" smtClean="0"/>
              <a:t>ELNN</a:t>
            </a:r>
          </a:p>
          <a:p>
            <a:pPr lvl="2"/>
            <a:r>
              <a:rPr lang="en-US" dirty="0" smtClean="0"/>
              <a:t>Hidden layer #1: </a:t>
            </a:r>
          </a:p>
          <a:p>
            <a:pPr lvl="2"/>
            <a:r>
              <a:rPr lang="en-US" dirty="0" smtClean="0"/>
              <a:t>Hidden layer #2: </a:t>
            </a:r>
          </a:p>
          <a:p>
            <a:pPr lvl="1"/>
            <a:r>
              <a:rPr lang="en-US" dirty="0" smtClean="0"/>
              <a:t>NLSS</a:t>
            </a:r>
          </a:p>
          <a:p>
            <a:pPr lvl="2"/>
            <a:r>
              <a:rPr lang="en-US" dirty="0" smtClean="0"/>
              <a:t>Hidden layer #1-3: </a:t>
            </a:r>
          </a:p>
          <a:p>
            <a:pPr lvl="2"/>
            <a:r>
              <a:rPr lang="en-US" dirty="0" smtClean="0"/>
              <a:t>Hidden layer #4: </a:t>
            </a:r>
          </a:p>
          <a:p>
            <a:pPr lvl="2"/>
            <a:r>
              <a:rPr lang="en-US" dirty="0" smtClean="0"/>
              <a:t>Example: NLSS in 2-zone (all factors, #IN=11, #OUT=2):</a:t>
            </a:r>
            <a:br>
              <a:rPr lang="en-US" dirty="0" smtClean="0"/>
            </a:br>
            <a:r>
              <a:rPr lang="en-US" dirty="0" smtClean="0"/>
              <a:t>Uses layers with size (</a:t>
            </a:r>
            <a:r>
              <a:rPr lang="en-US" dirty="0" smtClean="0">
                <a:solidFill>
                  <a:srgbClr val="008000"/>
                </a:solidFill>
              </a:rPr>
              <a:t>20, 20, 20, 2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87436"/>
            <a:ext cx="2438400" cy="36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842872"/>
            <a:ext cx="2286000" cy="29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724400"/>
            <a:ext cx="5257800" cy="368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105400"/>
            <a:ext cx="1981200" cy="3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each sampled output, we use two methods to calculate the modeling error</a:t>
            </a:r>
          </a:p>
          <a:p>
            <a:pPr lvl="1"/>
            <a:r>
              <a:rPr lang="en-US" dirty="0" smtClean="0"/>
              <a:t>Absolute error: the actual difference between RNN output and </a:t>
            </a:r>
            <a:r>
              <a:rPr lang="en-US" dirty="0" err="1" smtClean="0"/>
              <a:t>EnergyPlus</a:t>
            </a:r>
            <a:r>
              <a:rPr lang="en-US" dirty="0" smtClean="0"/>
              <a:t> output: </a:t>
            </a:r>
          </a:p>
          <a:p>
            <a:pPr lvl="1"/>
            <a:r>
              <a:rPr lang="en-US" dirty="0" smtClean="0"/>
              <a:t>Relative error: Absolute error divided by </a:t>
            </a:r>
            <a:r>
              <a:rPr lang="en-US" dirty="0" err="1" smtClean="0"/>
              <a:t>EnergyPlus</a:t>
            </a:r>
            <a:r>
              <a:rPr lang="en-US" dirty="0" smtClean="0"/>
              <a:t> output:  </a:t>
            </a:r>
          </a:p>
          <a:p>
            <a:r>
              <a:rPr lang="en-US" dirty="0" smtClean="0"/>
              <a:t>Average and maximum statistics are also calculated over the whole training data and validation data respectively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739258"/>
            <a:ext cx="1752600" cy="44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10428"/>
            <a:ext cx="2209800" cy="4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</a:t>
            </a:r>
            <a:r>
              <a:rPr lang="en-US" sz="2800" dirty="0" smtClean="0"/>
              <a:t>ross validation for accuracy improvement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" r="193"/>
          <a:stretch/>
        </p:blipFill>
        <p:spPr>
          <a:xfrm>
            <a:off x="914400" y="4175125"/>
            <a:ext cx="7283233" cy="260667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We use every adjacent 2 months as a group</a:t>
            </a:r>
          </a:p>
          <a:p>
            <a:r>
              <a:rPr lang="en-US" sz="2800" dirty="0" smtClean="0"/>
              <a:t>In each run of cross validation, we use one group to validate the model trained by the rest 5 groups</a:t>
            </a:r>
          </a:p>
          <a:p>
            <a:r>
              <a:rPr lang="en-US" sz="2800" dirty="0" smtClean="0"/>
              <a:t>In 6-zone building RNNs</a:t>
            </a:r>
          </a:p>
          <a:p>
            <a:pPr lvl="1"/>
            <a:r>
              <a:rPr lang="en-US" sz="2400" dirty="0" smtClean="0"/>
              <a:t>Validation </a:t>
            </a:r>
            <a:r>
              <a:rPr lang="en-US" sz="2400" dirty="0"/>
              <a:t>e</a:t>
            </a:r>
            <a:r>
              <a:rPr lang="en-US" sz="2400" dirty="0" smtClean="0"/>
              <a:t>rror reduced from 34% to 23% in NLSS; from 23% to 16% in ELNN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174916" y="5129629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636293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2-zone building (all factors) modeling result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#IN=11, #OUT=2</a:t>
            </a:r>
          </a:p>
          <a:p>
            <a:r>
              <a:rPr lang="en-US" dirty="0" smtClean="0"/>
              <a:t>Average error</a:t>
            </a:r>
          </a:p>
          <a:p>
            <a:pPr lvl="1"/>
            <a:r>
              <a:rPr lang="en-US" dirty="0" smtClean="0"/>
              <a:t>ELNN 0.022°C/0.10</a:t>
            </a:r>
            <a:r>
              <a:rPr lang="en-US" dirty="0"/>
              <a:t>%</a:t>
            </a:r>
            <a:r>
              <a:rPr lang="en-US" dirty="0" smtClean="0"/>
              <a:t>; NLSS 0.026</a:t>
            </a:r>
            <a:r>
              <a:rPr lang="en-US" dirty="0"/>
              <a:t>°C</a:t>
            </a:r>
            <a:r>
              <a:rPr lang="en-US" dirty="0" smtClean="0"/>
              <a:t>/0.11</a:t>
            </a:r>
            <a:r>
              <a:rPr lang="en-US" dirty="0"/>
              <a:t>%</a:t>
            </a:r>
            <a:endParaRPr lang="en-US" dirty="0" smtClean="0"/>
          </a:p>
          <a:p>
            <a:r>
              <a:rPr lang="en-US" dirty="0" smtClean="0"/>
              <a:t>Maximum error</a:t>
            </a:r>
          </a:p>
          <a:p>
            <a:pPr lvl="1"/>
            <a:r>
              <a:rPr lang="en-US" dirty="0" smtClean="0"/>
              <a:t>ELNN 0.24</a:t>
            </a:r>
            <a:r>
              <a:rPr lang="en-US" dirty="0"/>
              <a:t>°C</a:t>
            </a:r>
            <a:r>
              <a:rPr lang="en-US" dirty="0" smtClean="0"/>
              <a:t>/1.1</a:t>
            </a:r>
            <a:r>
              <a:rPr lang="en-US" dirty="0"/>
              <a:t>%</a:t>
            </a:r>
            <a:r>
              <a:rPr lang="en-US" dirty="0" smtClean="0"/>
              <a:t>; NLSS 0.21</a:t>
            </a:r>
            <a:r>
              <a:rPr lang="en-US" dirty="0"/>
              <a:t>°C</a:t>
            </a:r>
            <a:r>
              <a:rPr lang="en-US" dirty="0" smtClean="0"/>
              <a:t>/0.94</a:t>
            </a:r>
            <a:r>
              <a:rPr lang="en-US" dirty="0"/>
              <a:t>%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" r="-22"/>
          <a:stretch/>
        </p:blipFill>
        <p:spPr>
          <a:xfrm>
            <a:off x="1524000" y="4114800"/>
            <a:ext cx="6172603" cy="2540870"/>
          </a:xfrm>
        </p:spPr>
      </p:pic>
    </p:spTree>
    <p:extLst>
      <p:ext uri="{BB962C8B-B14F-4D97-AF65-F5344CB8AC3E}">
        <p14:creationId xmlns:p14="http://schemas.microsoft.com/office/powerpoint/2010/main" val="18879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Outline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4953000"/>
          </a:xfrm>
        </p:spPr>
        <p:txBody>
          <a:bodyPr/>
          <a:lstStyle/>
          <a:p>
            <a:r>
              <a:rPr lang="en-US" sz="2600" dirty="0">
                <a:latin typeface="Arial" charset="0"/>
              </a:rPr>
              <a:t>Motivation</a:t>
            </a:r>
          </a:p>
          <a:p>
            <a:r>
              <a:rPr lang="en-US" sz="2600" dirty="0" smtClean="0">
                <a:latin typeface="Arial" charset="0"/>
              </a:rPr>
              <a:t>Review of </a:t>
            </a:r>
            <a:r>
              <a:rPr lang="en-US" sz="2600" dirty="0" err="1" smtClean="0">
                <a:latin typeface="Arial" charset="0"/>
              </a:rPr>
              <a:t>EnergyPlus</a:t>
            </a:r>
            <a:r>
              <a:rPr lang="en-US" sz="2600" dirty="0" smtClean="0">
                <a:latin typeface="Arial" charset="0"/>
              </a:rPr>
              <a:t> program</a:t>
            </a:r>
          </a:p>
          <a:p>
            <a:r>
              <a:rPr lang="en-US" sz="2600" dirty="0" smtClean="0">
                <a:latin typeface="Arial" charset="0"/>
              </a:rPr>
              <a:t>Recurrent neural network (RNN) based thermal nonlinear modeling for building</a:t>
            </a:r>
            <a:endParaRPr lang="en-US" sz="2200" dirty="0">
              <a:latin typeface="Arial" charset="0"/>
            </a:endParaRPr>
          </a:p>
          <a:p>
            <a:pPr lvl="1"/>
            <a:r>
              <a:rPr lang="en-US" sz="2200" dirty="0" smtClean="0">
                <a:latin typeface="Arial" charset="0"/>
              </a:rPr>
              <a:t>Review of RNN architectures</a:t>
            </a:r>
          </a:p>
          <a:p>
            <a:pPr lvl="1"/>
            <a:r>
              <a:rPr lang="en-US" sz="2200" dirty="0" smtClean="0">
                <a:latin typeface="Arial" charset="0"/>
              </a:rPr>
              <a:t>Cross validation </a:t>
            </a:r>
            <a:r>
              <a:rPr lang="en-US" sz="2200" dirty="0" smtClean="0">
                <a:latin typeface="Arial" charset="0"/>
              </a:rPr>
              <a:t>for modeling </a:t>
            </a:r>
            <a:r>
              <a:rPr lang="en-US" sz="2200" dirty="0" smtClean="0">
                <a:latin typeface="Arial" charset="0"/>
              </a:rPr>
              <a:t>accuracy improvement</a:t>
            </a:r>
            <a:endParaRPr lang="en-US" sz="2200" dirty="0">
              <a:latin typeface="Arial" charset="0"/>
            </a:endParaRPr>
          </a:p>
          <a:p>
            <a:pPr lvl="1"/>
            <a:r>
              <a:rPr lang="en-US" sz="2200" dirty="0" smtClean="0">
                <a:latin typeface="Arial" charset="0"/>
              </a:rPr>
              <a:t>Numerical results and summary</a:t>
            </a:r>
          </a:p>
          <a:p>
            <a:r>
              <a:rPr lang="en-US" sz="2600" dirty="0" smtClean="0">
                <a:latin typeface="Arial" charset="0"/>
              </a:rPr>
              <a:t>Subspace </a:t>
            </a:r>
            <a:r>
              <a:rPr lang="en-US" sz="2600" dirty="0">
                <a:latin typeface="Arial" charset="0"/>
              </a:rPr>
              <a:t>identification </a:t>
            </a:r>
            <a:r>
              <a:rPr lang="en-US" sz="2600" dirty="0" smtClean="0">
                <a:latin typeface="Arial" charset="0"/>
              </a:rPr>
              <a:t>(SID) based </a:t>
            </a:r>
            <a:r>
              <a:rPr lang="en-US" sz="2600" dirty="0">
                <a:latin typeface="Arial" charset="0"/>
              </a:rPr>
              <a:t>linear thermal modeling for building </a:t>
            </a:r>
            <a:endParaRPr lang="en-US" sz="2600" dirty="0" smtClean="0">
              <a:latin typeface="Arial" charset="0"/>
            </a:endParaRPr>
          </a:p>
          <a:p>
            <a:pPr lvl="1"/>
            <a:r>
              <a:rPr lang="en-US" sz="2200" dirty="0" smtClean="0">
                <a:latin typeface="Arial" charset="0"/>
              </a:rPr>
              <a:t>Review subspace identification method</a:t>
            </a:r>
          </a:p>
          <a:p>
            <a:pPr lvl="1"/>
            <a:r>
              <a:rPr lang="en-US" sz="2200" dirty="0" smtClean="0">
                <a:latin typeface="Arial" charset="0"/>
              </a:rPr>
              <a:t>Proposed SID based methods</a:t>
            </a:r>
          </a:p>
          <a:p>
            <a:pPr lvl="1"/>
            <a:r>
              <a:rPr lang="en-US" sz="2200" dirty="0" smtClean="0">
                <a:latin typeface="Arial" charset="0"/>
              </a:rPr>
              <a:t>Numerical results and summary</a:t>
            </a:r>
            <a:endParaRPr lang="en-US" sz="220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=3, </a:t>
            </a:r>
            <a:r>
              <a:rPr lang="en-US" dirty="0"/>
              <a:t>#OUT=2</a:t>
            </a:r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0.20</a:t>
            </a:r>
            <a:r>
              <a:rPr lang="en-US" dirty="0"/>
              <a:t>°C</a:t>
            </a:r>
            <a:r>
              <a:rPr lang="en-US" dirty="0" smtClean="0"/>
              <a:t>/0.98</a:t>
            </a:r>
            <a:r>
              <a:rPr lang="en-US" dirty="0"/>
              <a:t>%</a:t>
            </a:r>
            <a:r>
              <a:rPr lang="en-US" dirty="0" smtClean="0"/>
              <a:t>; NLSS 0.23</a:t>
            </a:r>
            <a:r>
              <a:rPr lang="en-US" dirty="0"/>
              <a:t>°C</a:t>
            </a:r>
            <a:r>
              <a:rPr lang="en-US" dirty="0" smtClean="0"/>
              <a:t>/1.2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1.34</a:t>
            </a:r>
            <a:r>
              <a:rPr lang="en-US" dirty="0"/>
              <a:t>°C</a:t>
            </a:r>
            <a:r>
              <a:rPr lang="en-US" dirty="0" smtClean="0"/>
              <a:t>/6.5</a:t>
            </a:r>
            <a:r>
              <a:rPr lang="en-US" dirty="0"/>
              <a:t>%</a:t>
            </a:r>
            <a:r>
              <a:rPr lang="en-US" dirty="0" smtClean="0"/>
              <a:t>; NLSS 1.4</a:t>
            </a:r>
            <a:r>
              <a:rPr lang="en-US" dirty="0"/>
              <a:t>°C</a:t>
            </a:r>
            <a:r>
              <a:rPr lang="en-US" dirty="0" smtClean="0"/>
              <a:t>/7.0</a:t>
            </a:r>
            <a:r>
              <a:rPr lang="en-US" dirty="0"/>
              <a:t>%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2-zone building (HVAC) modeling result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38600"/>
            <a:ext cx="6366629" cy="26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5-zone building (all factors) modeling result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=26,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0.23</a:t>
            </a:r>
            <a:r>
              <a:rPr lang="en-US" dirty="0"/>
              <a:t>°C</a:t>
            </a:r>
            <a:r>
              <a:rPr lang="en-US" dirty="0" smtClean="0"/>
              <a:t>/1.0</a:t>
            </a:r>
            <a:r>
              <a:rPr lang="en-US" dirty="0"/>
              <a:t>%</a:t>
            </a:r>
            <a:r>
              <a:rPr lang="en-US" dirty="0" smtClean="0"/>
              <a:t>; NLSS 0.31</a:t>
            </a:r>
            <a:r>
              <a:rPr lang="en-US" dirty="0"/>
              <a:t>°C</a:t>
            </a:r>
            <a:r>
              <a:rPr lang="en-US" dirty="0" smtClean="0"/>
              <a:t>/1.4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4.4</a:t>
            </a:r>
            <a:r>
              <a:rPr lang="en-US" dirty="0"/>
              <a:t>°C</a:t>
            </a:r>
            <a:r>
              <a:rPr lang="en-US" dirty="0" smtClean="0"/>
              <a:t>/16</a:t>
            </a:r>
            <a:r>
              <a:rPr lang="en-US" dirty="0"/>
              <a:t>%</a:t>
            </a:r>
            <a:r>
              <a:rPr lang="en-US" dirty="0" smtClean="0"/>
              <a:t>; NLSS 4.6</a:t>
            </a:r>
            <a:r>
              <a:rPr lang="en-US" dirty="0"/>
              <a:t>°C</a:t>
            </a:r>
            <a:r>
              <a:rPr lang="en-US" dirty="0" smtClean="0"/>
              <a:t>/20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38600"/>
            <a:ext cx="6248400" cy="25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5-zone building (HVAC) modeling result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0.16</a:t>
            </a:r>
            <a:r>
              <a:rPr lang="en-US" dirty="0"/>
              <a:t>°C</a:t>
            </a:r>
            <a:r>
              <a:rPr lang="en-US" dirty="0" smtClean="0"/>
              <a:t>/0.71</a:t>
            </a:r>
            <a:r>
              <a:rPr lang="en-US" dirty="0"/>
              <a:t>%</a:t>
            </a:r>
            <a:r>
              <a:rPr lang="en-US" dirty="0" smtClean="0"/>
              <a:t>; NLSS 0.057</a:t>
            </a:r>
            <a:r>
              <a:rPr lang="en-US" dirty="0"/>
              <a:t>°C</a:t>
            </a:r>
            <a:r>
              <a:rPr lang="en-US" dirty="0" smtClean="0"/>
              <a:t>/0.26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2.2</a:t>
            </a:r>
            <a:r>
              <a:rPr lang="en-US" dirty="0"/>
              <a:t>°C</a:t>
            </a:r>
            <a:r>
              <a:rPr lang="en-US" dirty="0" smtClean="0"/>
              <a:t>/12</a:t>
            </a:r>
            <a:r>
              <a:rPr lang="en-US" dirty="0"/>
              <a:t>%</a:t>
            </a:r>
            <a:r>
              <a:rPr lang="en-US" dirty="0" smtClean="0"/>
              <a:t>; NLSS 2.2</a:t>
            </a:r>
            <a:r>
              <a:rPr lang="en-US" dirty="0"/>
              <a:t>°C</a:t>
            </a:r>
            <a:r>
              <a:rPr lang="en-US" dirty="0" smtClean="0"/>
              <a:t>/9.6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38600"/>
            <a:ext cx="6347460" cy="26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6-zone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=55, </a:t>
            </a:r>
            <a:r>
              <a:rPr lang="en-US" dirty="0"/>
              <a:t>#OUT</a:t>
            </a:r>
            <a:r>
              <a:rPr lang="en-US" dirty="0" smtClean="0"/>
              <a:t>=6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0.53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  <a:r>
              <a:rPr lang="en-US" dirty="0" smtClean="0"/>
              <a:t>; NLSS 0.48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4.1</a:t>
            </a:r>
            <a:r>
              <a:rPr lang="en-US" dirty="0"/>
              <a:t>°C</a:t>
            </a:r>
            <a:r>
              <a:rPr lang="en-US" dirty="0" smtClean="0"/>
              <a:t>/16%; NLSS 4.8</a:t>
            </a:r>
            <a:r>
              <a:rPr lang="en-US" dirty="0"/>
              <a:t>°C</a:t>
            </a:r>
            <a:r>
              <a:rPr lang="en-US" dirty="0" smtClean="0"/>
              <a:t>/23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38600"/>
            <a:ext cx="6337905" cy="25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0"/>
            <a:ext cx="9144000" cy="195258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12558" y="10668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We did experiments on two RNN architectures on building thermal models</a:t>
            </a:r>
          </a:p>
          <a:p>
            <a:pPr lvl="1"/>
            <a:r>
              <a:rPr lang="en-US" sz="1800" dirty="0" smtClean="0"/>
              <a:t>ELNN: Elman’s Neural Network with local feedbacks</a:t>
            </a:r>
          </a:p>
          <a:p>
            <a:pPr lvl="1"/>
            <a:r>
              <a:rPr lang="en-US" sz="1800" dirty="0" smtClean="0"/>
              <a:t>NLSS: Non-Linear State Space Neural Network</a:t>
            </a:r>
          </a:p>
          <a:p>
            <a:r>
              <a:rPr lang="en-US" sz="2000" dirty="0" smtClean="0"/>
              <a:t>We used cross-validation to reduce the modeling error on the 6-zone building case</a:t>
            </a:r>
          </a:p>
          <a:p>
            <a:r>
              <a:rPr lang="en-US" sz="2000" dirty="0" smtClean="0"/>
              <a:t>Modeling errors</a:t>
            </a:r>
          </a:p>
          <a:p>
            <a:pPr lvl="1"/>
            <a:r>
              <a:rPr lang="en-US" sz="1800" dirty="0" smtClean="0"/>
              <a:t>2-zone and 5-zone models: </a:t>
            </a:r>
            <a:r>
              <a:rPr lang="en-US" sz="1800" dirty="0" smtClean="0"/>
              <a:t>1% ~ 1.5% </a:t>
            </a:r>
            <a:r>
              <a:rPr lang="en-US" sz="1800" dirty="0" smtClean="0"/>
              <a:t>average</a:t>
            </a:r>
            <a:r>
              <a:rPr lang="en-US" sz="1800" dirty="0" smtClean="0"/>
              <a:t> error</a:t>
            </a:r>
          </a:p>
          <a:p>
            <a:pPr lvl="1"/>
            <a:r>
              <a:rPr lang="en-US" sz="1800" dirty="0"/>
              <a:t>2-zone and 5-zone models: </a:t>
            </a:r>
            <a:r>
              <a:rPr lang="en-US" sz="1800" dirty="0" smtClean="0"/>
              <a:t>1.1% </a:t>
            </a:r>
            <a:r>
              <a:rPr lang="en-US" sz="1800" dirty="0"/>
              <a:t>~ </a:t>
            </a:r>
            <a:r>
              <a:rPr lang="en-US" sz="1800" dirty="0" smtClean="0"/>
              <a:t>20% maximum error</a:t>
            </a:r>
            <a:endParaRPr lang="en-US" sz="1800" dirty="0" smtClean="0"/>
          </a:p>
          <a:p>
            <a:pPr lvl="1"/>
            <a:r>
              <a:rPr lang="en-US" sz="1800" dirty="0"/>
              <a:t>Bigger 6-zone model: ELNN </a:t>
            </a:r>
            <a:r>
              <a:rPr lang="en-US" sz="1800" dirty="0" smtClean="0"/>
              <a:t>2.2% </a:t>
            </a:r>
            <a:r>
              <a:rPr lang="en-US" sz="1800" dirty="0"/>
              <a:t>and NLSS </a:t>
            </a:r>
            <a:r>
              <a:rPr lang="en-US" sz="1800" dirty="0" smtClean="0"/>
              <a:t>2.2% for average error</a:t>
            </a:r>
            <a:endParaRPr lang="en-US" sz="1800" dirty="0" smtClean="0"/>
          </a:p>
          <a:p>
            <a:pPr lvl="1"/>
            <a:r>
              <a:rPr lang="en-US" sz="1800" dirty="0" smtClean="0"/>
              <a:t>Bigger </a:t>
            </a:r>
            <a:r>
              <a:rPr lang="en-US" sz="1800" dirty="0" smtClean="0"/>
              <a:t>6-zone model: ELNN 16% and </a:t>
            </a:r>
            <a:r>
              <a:rPr lang="en-US" sz="1800" dirty="0" smtClean="0"/>
              <a:t>NLSS</a:t>
            </a:r>
            <a:r>
              <a:rPr lang="en-US" sz="1800" dirty="0" smtClean="0"/>
              <a:t> </a:t>
            </a:r>
            <a:r>
              <a:rPr lang="en-US" sz="1800" dirty="0" smtClean="0"/>
              <a:t>23</a:t>
            </a:r>
            <a:r>
              <a:rPr lang="en-US" sz="1800" dirty="0" smtClean="0"/>
              <a:t>% for maximum error</a:t>
            </a:r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Summary for RNN-based method</a:t>
            </a:r>
            <a:endParaRPr lang="en-US" sz="3600" dirty="0"/>
          </a:p>
        </p:txBody>
      </p:sp>
      <p:sp>
        <p:nvSpPr>
          <p:cNvPr id="3" name="Rounded Rectangle 2"/>
          <p:cNvSpPr/>
          <p:nvPr/>
        </p:nvSpPr>
        <p:spPr>
          <a:xfrm>
            <a:off x="5257800" y="4800600"/>
            <a:ext cx="1295400" cy="205740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62670" y="4800600"/>
            <a:ext cx="1143000" cy="1952580"/>
          </a:xfrm>
          <a:prstGeom prst="roundRect">
            <a:avLst/>
          </a:prstGeom>
          <a:noFill/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Linear </a:t>
            </a:r>
            <a:r>
              <a:rPr lang="en-US" sz="3200" dirty="0"/>
              <a:t>thermal modeling for building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7281" y="1143000"/>
            <a:ext cx="8686800" cy="4953000"/>
          </a:xfrm>
        </p:spPr>
        <p:txBody>
          <a:bodyPr/>
          <a:lstStyle/>
          <a:p>
            <a:r>
              <a:rPr lang="en-US" dirty="0" smtClean="0"/>
              <a:t>Applied subspace system identification (SID) method to build the dynamic linear thermal model</a:t>
            </a:r>
          </a:p>
          <a:p>
            <a:pPr lvl="1"/>
            <a:r>
              <a:rPr lang="en-US" dirty="0" smtClean="0"/>
              <a:t>Thermal system is weakly nonlinear. Within certain temperature range and conditions, it can be viewed as linear models</a:t>
            </a:r>
            <a:endParaRPr lang="en-US" dirty="0"/>
          </a:p>
          <a:p>
            <a:pPr lvl="1"/>
            <a:r>
              <a:rPr lang="en-US" dirty="0" smtClean="0"/>
              <a:t>Linear models are more amenable for thermal controls</a:t>
            </a:r>
          </a:p>
          <a:p>
            <a:pPr lvl="2"/>
            <a:r>
              <a:rPr lang="en-US" dirty="0" smtClean="0"/>
              <a:t>Model-based </a:t>
            </a:r>
            <a:r>
              <a:rPr lang="en-US" dirty="0" smtClean="0"/>
              <a:t>predictive control (MPC) for energy-efficient HVAC and client demand control</a:t>
            </a:r>
          </a:p>
          <a:p>
            <a:pPr lvl="2"/>
            <a:r>
              <a:rPr lang="en-US" dirty="0" err="1" smtClean="0"/>
              <a:t>Kalman</a:t>
            </a:r>
            <a:r>
              <a:rPr lang="en-US" dirty="0" smtClean="0"/>
              <a:t> filter based thermal estimation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325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5962"/>
          </a:xfrm>
        </p:spPr>
        <p:txBody>
          <a:bodyPr/>
          <a:lstStyle/>
          <a:p>
            <a:r>
              <a:rPr lang="en-US" sz="2600" dirty="0" smtClean="0"/>
              <a:t>Behavioral thermal </a:t>
            </a:r>
            <a:r>
              <a:rPr lang="en-US" sz="2600" dirty="0"/>
              <a:t>m</a:t>
            </a:r>
            <a:r>
              <a:rPr lang="en-US" sz="2600" dirty="0" smtClean="0"/>
              <a:t>odeling problem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23169"/>
            <a:ext cx="8229600" cy="4411662"/>
          </a:xfrm>
        </p:spPr>
        <p:txBody>
          <a:bodyPr/>
          <a:lstStyle/>
          <a:p>
            <a:r>
              <a:rPr lang="en-US" dirty="0" smtClean="0"/>
              <a:t>Described as a discrete linear time invariant (LTI) system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362200" y="2514600"/>
            <a:ext cx="4419600" cy="3048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 sz="3600">
              <a:ea typeface="宋体" charset="-122"/>
            </a:endParaRPr>
          </a:p>
        </p:txBody>
      </p:sp>
      <p:sp>
        <p:nvSpPr>
          <p:cNvPr id="11269" name="Line 6"/>
          <p:cNvSpPr>
            <a:spLocks noChangeShapeType="1"/>
          </p:cNvSpPr>
          <p:nvPr/>
        </p:nvSpPr>
        <p:spPr bwMode="auto">
          <a:xfrm flipH="1">
            <a:off x="1143000" y="3124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 flipH="1">
            <a:off x="1143000" y="3581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Line 10"/>
          <p:cNvSpPr>
            <a:spLocks noChangeShapeType="1"/>
          </p:cNvSpPr>
          <p:nvPr/>
        </p:nvSpPr>
        <p:spPr bwMode="auto">
          <a:xfrm flipH="1">
            <a:off x="1143000" y="4038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12"/>
          <p:cNvSpPr>
            <a:spLocks noChangeShapeType="1"/>
          </p:cNvSpPr>
          <p:nvPr/>
        </p:nvSpPr>
        <p:spPr bwMode="auto">
          <a:xfrm flipH="1">
            <a:off x="1143000" y="44958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 flipH="1">
            <a:off x="1143000" y="4953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5"/>
          <p:cNvSpPr>
            <a:spLocks noChangeShapeType="1"/>
          </p:cNvSpPr>
          <p:nvPr/>
        </p:nvSpPr>
        <p:spPr bwMode="auto">
          <a:xfrm flipH="1">
            <a:off x="6781800" y="3124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Line 16"/>
          <p:cNvSpPr>
            <a:spLocks noChangeShapeType="1"/>
          </p:cNvSpPr>
          <p:nvPr/>
        </p:nvSpPr>
        <p:spPr bwMode="auto">
          <a:xfrm flipH="1">
            <a:off x="6781800" y="3581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Line 17"/>
          <p:cNvSpPr>
            <a:spLocks noChangeShapeType="1"/>
          </p:cNvSpPr>
          <p:nvPr/>
        </p:nvSpPr>
        <p:spPr bwMode="auto">
          <a:xfrm flipH="1">
            <a:off x="6781800" y="4038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8"/>
          <p:cNvSpPr>
            <a:spLocks noChangeShapeType="1"/>
          </p:cNvSpPr>
          <p:nvPr/>
        </p:nvSpPr>
        <p:spPr bwMode="auto">
          <a:xfrm flipH="1">
            <a:off x="6781800" y="44958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9"/>
          <p:cNvSpPr>
            <a:spLocks noChangeShapeType="1"/>
          </p:cNvSpPr>
          <p:nvPr/>
        </p:nvSpPr>
        <p:spPr bwMode="auto">
          <a:xfrm flipH="1">
            <a:off x="6781800" y="4953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20"/>
          <p:cNvSpPr txBox="1">
            <a:spLocks noChangeArrowheads="1"/>
          </p:cNvSpPr>
          <p:nvPr/>
        </p:nvSpPr>
        <p:spPr bwMode="auto">
          <a:xfrm>
            <a:off x="685800" y="2971800"/>
            <a:ext cx="68580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p0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p1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p2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p3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p4</a:t>
            </a:r>
          </a:p>
        </p:txBody>
      </p:sp>
      <p:sp>
        <p:nvSpPr>
          <p:cNvPr id="11280" name="Text Box 21"/>
          <p:cNvSpPr txBox="1">
            <a:spLocks noChangeArrowheads="1"/>
          </p:cNvSpPr>
          <p:nvPr/>
        </p:nvSpPr>
        <p:spPr bwMode="auto">
          <a:xfrm>
            <a:off x="8001000" y="2971800"/>
            <a:ext cx="68580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t0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t1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t2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t3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t4</a:t>
            </a:r>
          </a:p>
        </p:txBody>
      </p:sp>
      <p:sp>
        <p:nvSpPr>
          <p:cNvPr id="11282" name="Text Box 23"/>
          <p:cNvSpPr txBox="1">
            <a:spLocks noChangeArrowheads="1"/>
          </p:cNvSpPr>
          <p:nvPr/>
        </p:nvSpPr>
        <p:spPr bwMode="auto">
          <a:xfrm>
            <a:off x="1981200" y="5853113"/>
            <a:ext cx="64770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A: stable matrix			u: input matrix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/>
              <a:t>y: output matrix			x: state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38401" y="3563599"/>
                <a:ext cx="4267199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1" y="3563599"/>
                <a:ext cx="4267199" cy="6865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9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/>
          <a:lstStyle/>
          <a:p>
            <a:r>
              <a:rPr lang="en-US" altLang="zh-TW" sz="3500" dirty="0" smtClean="0">
                <a:ea typeface="宋体" pitchFamily="2" charset="-122"/>
              </a:rPr>
              <a:t>Subspace </a:t>
            </a:r>
            <a:r>
              <a:rPr lang="en-US" altLang="zh-CN" sz="3500" dirty="0" smtClean="0">
                <a:ea typeface="宋体" pitchFamily="2" charset="-122"/>
              </a:rPr>
              <a:t>System Identification</a:t>
            </a:r>
            <a:r>
              <a:rPr lang="en-US" altLang="zh-TW" sz="3500" baseline="30000" dirty="0" smtClean="0">
                <a:ea typeface="宋体" pitchFamily="2" charset="-122"/>
              </a:rPr>
              <a:t>[1]</a:t>
            </a:r>
            <a:endParaRPr lang="en-US" altLang="zh-CN" sz="3500" dirty="0" smtClean="0">
              <a:ea typeface="宋体" pitchFamily="2" charset="-122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r>
              <a:rPr lang="en-US" altLang="zh-CN" sz="2600" b="1" dirty="0" smtClean="0">
                <a:ea typeface="宋体" pitchFamily="2" charset="-122"/>
              </a:rPr>
              <a:t>State space models</a:t>
            </a:r>
            <a:r>
              <a:rPr lang="en-US" altLang="zh-TW" sz="2600" b="1" dirty="0" smtClean="0">
                <a:ea typeface="PMingLiU" pitchFamily="18" charset="-120"/>
              </a:rPr>
              <a:t> (LTI)</a:t>
            </a:r>
            <a:endParaRPr lang="en-US" altLang="zh-CN" sz="26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TW" sz="26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TW" sz="26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TW" sz="2600" dirty="0" smtClean="0">
              <a:ea typeface="宋体" pitchFamily="2" charset="-122"/>
            </a:endParaRPr>
          </a:p>
          <a:p>
            <a:pPr lvl="1"/>
            <a:endParaRPr lang="en-US" altLang="zh-TW" sz="2200" dirty="0" smtClean="0">
              <a:ea typeface="宋体" pitchFamily="2" charset="-122"/>
            </a:endParaRPr>
          </a:p>
          <a:p>
            <a:pPr lvl="1"/>
            <a:r>
              <a:rPr lang="en-US" altLang="zh-TW" sz="2200" dirty="0" smtClean="0">
                <a:ea typeface="宋体" pitchFamily="2" charset="-122"/>
              </a:rPr>
              <a:t>Here input </a:t>
            </a:r>
            <a:r>
              <a:rPr lang="en-US" altLang="zh-TW" sz="2200" i="1" dirty="0" smtClean="0">
                <a:latin typeface="Times New Roman" pitchFamily="18" charset="0"/>
                <a:ea typeface="宋体" pitchFamily="2" charset="-122"/>
              </a:rPr>
              <a:t>u</a:t>
            </a:r>
            <a:r>
              <a:rPr lang="en-US" altLang="zh-TW" sz="2200" dirty="0" smtClean="0">
                <a:ea typeface="宋体" pitchFamily="2" charset="-122"/>
              </a:rPr>
              <a:t> is Power, and output </a:t>
            </a:r>
            <a:r>
              <a:rPr lang="en-US" altLang="zh-TW" sz="2200" i="1" dirty="0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TW" sz="2200" dirty="0" smtClean="0">
                <a:ea typeface="宋体" pitchFamily="2" charset="-122"/>
              </a:rPr>
              <a:t> is Temperature</a:t>
            </a:r>
          </a:p>
          <a:p>
            <a:r>
              <a:rPr lang="en-US" altLang="zh-TW" sz="2600" b="1" dirty="0" smtClean="0">
                <a:ea typeface="PMingLiU" pitchFamily="18" charset="-120"/>
              </a:rPr>
              <a:t>Goal</a:t>
            </a:r>
          </a:p>
          <a:p>
            <a:pPr lvl="1"/>
            <a:r>
              <a:rPr lang="en-US" altLang="zh-CN" sz="2200" dirty="0" smtClean="0">
                <a:ea typeface="宋体" pitchFamily="2" charset="-122"/>
              </a:rPr>
              <a:t>Given input and output observations</a:t>
            </a:r>
            <a:r>
              <a:rPr lang="en-US" altLang="zh-TW" sz="2200" dirty="0" smtClean="0">
                <a:ea typeface="PMingLiU" pitchFamily="18" charset="-120"/>
              </a:rPr>
              <a:t> </a:t>
            </a:r>
            <a:r>
              <a:rPr lang="en-US" altLang="zh-TW" sz="2200" i="1" dirty="0" smtClean="0">
                <a:latin typeface="Times New Roman" pitchFamily="18" charset="0"/>
                <a:ea typeface="PMingLiU" pitchFamily="18" charset="-120"/>
              </a:rPr>
              <a:t>u</a:t>
            </a:r>
            <a:r>
              <a:rPr lang="en-US" altLang="zh-TW" sz="2200" dirty="0" smtClean="0">
                <a:ea typeface="PMingLiU" pitchFamily="18" charset="-120"/>
              </a:rPr>
              <a:t> and </a:t>
            </a:r>
            <a:r>
              <a:rPr lang="en-US" altLang="zh-TW" sz="2200" i="1" dirty="0" smtClean="0">
                <a:latin typeface="Times New Roman" pitchFamily="18" charset="0"/>
                <a:ea typeface="PMingLiU" pitchFamily="18" charset="-120"/>
              </a:rPr>
              <a:t>y</a:t>
            </a:r>
            <a:r>
              <a:rPr lang="en-US" altLang="zh-TW" sz="2200" dirty="0" smtClean="0">
                <a:ea typeface="PMingLiU" pitchFamily="18" charset="-120"/>
              </a:rPr>
              <a:t>, f</a:t>
            </a:r>
            <a:r>
              <a:rPr lang="en-US" altLang="zh-CN" sz="2200" dirty="0" smtClean="0">
                <a:ea typeface="宋体" pitchFamily="2" charset="-122"/>
              </a:rPr>
              <a:t>ind an</a:t>
            </a:r>
            <a:r>
              <a:rPr lang="en-US" altLang="zh-TW" sz="2200" dirty="0" smtClean="0">
                <a:ea typeface="PMingLiU" pitchFamily="18" charset="-120"/>
              </a:rPr>
              <a:t> </a:t>
            </a:r>
            <a:r>
              <a:rPr lang="en-US" altLang="zh-CN" sz="2200" dirty="0" smtClean="0">
                <a:ea typeface="宋体" pitchFamily="2" charset="-122"/>
              </a:rPr>
              <a:t>appropriate order </a:t>
            </a:r>
            <a:r>
              <a:rPr lang="en-US" altLang="zh-CN" sz="2200" i="1" dirty="0" smtClean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200" i="1" dirty="0" smtClean="0">
                <a:ea typeface="宋体" pitchFamily="2" charset="-122"/>
              </a:rPr>
              <a:t> </a:t>
            </a:r>
            <a:r>
              <a:rPr lang="en-US" altLang="zh-CN" sz="2200" dirty="0" smtClean="0">
                <a:ea typeface="宋体" pitchFamily="2" charset="-122"/>
              </a:rPr>
              <a:t>and the system matrices</a:t>
            </a:r>
            <a:r>
              <a:rPr lang="en-US" altLang="zh-TW" sz="2200" dirty="0" smtClean="0">
                <a:ea typeface="PMingLiU" pitchFamily="18" charset="-120"/>
              </a:rPr>
              <a:t> </a:t>
            </a:r>
            <a:r>
              <a:rPr lang="en-US" altLang="zh-TW" dirty="0" smtClean="0">
                <a:latin typeface="Times New Roman" pitchFamily="18" charset="0"/>
                <a:ea typeface="PMingLiU" pitchFamily="18" charset="-120"/>
              </a:rPr>
              <a:t>{</a:t>
            </a:r>
            <a:r>
              <a:rPr lang="en-US" altLang="zh-TW" sz="2200" i="1" dirty="0" smtClean="0">
                <a:latin typeface="Times New Roman" pitchFamily="18" charset="0"/>
                <a:ea typeface="PMingLiU" pitchFamily="18" charset="-120"/>
              </a:rPr>
              <a:t>A, B</a:t>
            </a:r>
            <a:r>
              <a:rPr lang="en-US" altLang="zh-TW" sz="2200" i="1" baseline="30000" dirty="0" smtClean="0">
                <a:latin typeface="Times New Roman" pitchFamily="18" charset="0"/>
                <a:ea typeface="PMingLiU" pitchFamily="18" charset="-120"/>
              </a:rPr>
              <a:t>u</a:t>
            </a:r>
            <a:r>
              <a:rPr lang="en-US" altLang="zh-TW" sz="2200" i="1" dirty="0" smtClean="0">
                <a:latin typeface="Times New Roman" pitchFamily="18" charset="0"/>
                <a:ea typeface="PMingLiU" pitchFamily="18" charset="-120"/>
              </a:rPr>
              <a:t>, C</a:t>
            </a:r>
            <a:r>
              <a:rPr lang="en-US" altLang="zh-TW" dirty="0" smtClean="0">
                <a:latin typeface="Times New Roman" pitchFamily="18" charset="0"/>
                <a:ea typeface="PMingLiU" pitchFamily="18" charset="-120"/>
              </a:rPr>
              <a:t>}</a:t>
            </a:r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  <a:p>
            <a:endParaRPr lang="en-US" altLang="zh-CN" sz="2600" dirty="0" smtClean="0">
              <a:ea typeface="宋体" pitchFamily="2" charset="-122"/>
            </a:endParaRPr>
          </a:p>
          <a:p>
            <a:endParaRPr lang="en-US" altLang="zh-CN" sz="2600" dirty="0" smtClean="0">
              <a:ea typeface="宋体" pitchFamily="2" charset="-122"/>
            </a:endParaRPr>
          </a:p>
        </p:txBody>
      </p:sp>
      <p:sp>
        <p:nvSpPr>
          <p:cNvPr id="147466" name="Text Box 10"/>
          <p:cNvSpPr txBox="1">
            <a:spLocks noChangeArrowheads="1"/>
          </p:cNvSpPr>
          <p:nvPr/>
        </p:nvSpPr>
        <p:spPr bwMode="auto">
          <a:xfrm>
            <a:off x="685800" y="2828925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 b="1" i="1" dirty="0">
                <a:latin typeface="Times New Roman" pitchFamily="18" charset="0"/>
                <a:ea typeface="PMingLiU" pitchFamily="18" charset="-120"/>
              </a:rPr>
              <a:t>A </a:t>
            </a:r>
            <a:r>
              <a:rPr lang="en-US" altLang="zh-TW" sz="2000" dirty="0">
                <a:ea typeface="PMingLiU" pitchFamily="18" charset="-120"/>
              </a:rPr>
              <a:t>: stable matrix</a:t>
            </a:r>
            <a:r>
              <a:rPr lang="en-US" altLang="zh-TW" sz="2000" b="1" dirty="0">
                <a:ea typeface="PMingLiU" pitchFamily="18" charset="-120"/>
              </a:rPr>
              <a:t>                  </a:t>
            </a:r>
            <a:r>
              <a:rPr lang="en-US" altLang="zh-TW" sz="2000" b="1" i="1" dirty="0" err="1">
                <a:latin typeface="Times New Roman" pitchFamily="18" charset="0"/>
                <a:ea typeface="PMingLiU" pitchFamily="18" charset="-120"/>
              </a:rPr>
              <a:t>w,v</a:t>
            </a:r>
            <a:r>
              <a:rPr lang="en-US" altLang="zh-TW" sz="2000" b="1" i="1" dirty="0">
                <a:latin typeface="Times New Roman" pitchFamily="18" charset="0"/>
                <a:ea typeface="PMingLiU" pitchFamily="18" charset="-120"/>
              </a:rPr>
              <a:t> </a:t>
            </a:r>
            <a:r>
              <a:rPr lang="en-US" altLang="zh-TW" sz="2000" dirty="0">
                <a:ea typeface="PMingLiU" pitchFamily="18" charset="-120"/>
              </a:rPr>
              <a:t>: </a:t>
            </a:r>
            <a:r>
              <a:rPr lang="en-US" altLang="zh-CN" sz="2000" dirty="0">
                <a:ea typeface="宋体" pitchFamily="2" charset="-122"/>
              </a:rPr>
              <a:t>stationary zero</a:t>
            </a:r>
            <a:r>
              <a:rPr lang="en-US" altLang="zh-TW" sz="2000" dirty="0">
                <a:ea typeface="PMingLiU" pitchFamily="18" charset="-120"/>
              </a:rPr>
              <a:t>-</a:t>
            </a:r>
            <a:r>
              <a:rPr lang="en-US" altLang="zh-CN" sz="2000" dirty="0">
                <a:ea typeface="宋体" pitchFamily="2" charset="-122"/>
              </a:rPr>
              <a:t>mean white</a:t>
            </a:r>
            <a:r>
              <a:rPr lang="en-US" altLang="zh-TW" sz="2000" dirty="0">
                <a:ea typeface="PMingLiU" pitchFamily="18" charset="-120"/>
              </a:rPr>
              <a:t>-</a:t>
            </a:r>
            <a:r>
              <a:rPr lang="en-US" altLang="zh-CN" sz="2000" dirty="0">
                <a:ea typeface="宋体" pitchFamily="2" charset="-122"/>
              </a:rPr>
              <a:t>noise seq</a:t>
            </a:r>
            <a:r>
              <a:rPr lang="en-US" altLang="zh-TW" sz="2000" dirty="0">
                <a:ea typeface="PMingLiU" pitchFamily="18" charset="-120"/>
              </a:rPr>
              <a:t>.</a:t>
            </a:r>
          </a:p>
          <a:p>
            <a:r>
              <a:rPr lang="en-US" altLang="zh-TW" sz="2000" b="1" i="1" dirty="0">
                <a:latin typeface="Times New Roman" pitchFamily="18" charset="0"/>
                <a:ea typeface="PMingLiU" pitchFamily="18" charset="-120"/>
              </a:rPr>
              <a:t>u/y </a:t>
            </a:r>
            <a:r>
              <a:rPr lang="en-US" altLang="zh-TW" sz="2000" dirty="0">
                <a:ea typeface="PMingLiU" pitchFamily="18" charset="-120"/>
              </a:rPr>
              <a:t>: input/output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47467" name="Text Box 11"/>
          <p:cNvSpPr txBox="1">
            <a:spLocks noChangeArrowheads="1"/>
          </p:cNvSpPr>
          <p:nvPr/>
        </p:nvSpPr>
        <p:spPr bwMode="auto">
          <a:xfrm>
            <a:off x="152400" y="5867400"/>
            <a:ext cx="8915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ea typeface="PMingLiU" pitchFamily="18" charset="-120"/>
              </a:rPr>
              <a:t>[1] </a:t>
            </a:r>
            <a:r>
              <a:rPr lang="en-US" altLang="zh-CN" sz="1600" dirty="0">
                <a:ea typeface="宋体" pitchFamily="2" charset="-122"/>
              </a:rPr>
              <a:t>N.Y.</a:t>
            </a:r>
            <a:r>
              <a:rPr lang="en-US" altLang="zh-TW" sz="1600" dirty="0">
                <a:ea typeface="PMingLiU" pitchFamily="18" charset="-120"/>
              </a:rPr>
              <a:t> Chen, J.S.</a:t>
            </a:r>
            <a:r>
              <a:rPr lang="en-US" altLang="zh-CN" sz="1600" dirty="0">
                <a:ea typeface="宋体" pitchFamily="2" charset="-122"/>
              </a:rPr>
              <a:t> Gibson,</a:t>
            </a:r>
            <a:r>
              <a:rPr lang="en-US" altLang="zh-TW" sz="1600" dirty="0">
                <a:ea typeface="PMingLiU" pitchFamily="18" charset="-120"/>
              </a:rPr>
              <a:t> “</a:t>
            </a:r>
            <a:r>
              <a:rPr lang="en-US" altLang="zh-CN" sz="1600" dirty="0">
                <a:ea typeface="宋体" pitchFamily="2" charset="-122"/>
              </a:rPr>
              <a:t>Subspace System Identification Using a Multichannel</a:t>
            </a:r>
            <a:r>
              <a:rPr lang="en-US" altLang="zh-TW" sz="1600" dirty="0">
                <a:ea typeface="PMingLiU" pitchFamily="18" charset="-120"/>
              </a:rPr>
              <a:t> </a:t>
            </a:r>
            <a:r>
              <a:rPr lang="en-US" altLang="zh-CN" sz="1600" dirty="0">
                <a:ea typeface="宋体" pitchFamily="2" charset="-122"/>
              </a:rPr>
              <a:t> Lattice Filter</a:t>
            </a:r>
            <a:r>
              <a:rPr lang="en-US" altLang="zh-TW" sz="1600" dirty="0">
                <a:ea typeface="PMingLiU" pitchFamily="18" charset="-120"/>
              </a:rPr>
              <a:t>”, </a:t>
            </a:r>
            <a:r>
              <a:rPr lang="en-US" altLang="zh-CN" sz="1600" i="1" dirty="0">
                <a:ea typeface="宋体" pitchFamily="2" charset="-122"/>
              </a:rPr>
              <a:t>Proc.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n-US" altLang="zh-CN" sz="1600" i="1" dirty="0">
                <a:ea typeface="宋体" pitchFamily="2" charset="-122"/>
              </a:rPr>
              <a:t>American Control Conference</a:t>
            </a:r>
            <a:r>
              <a:rPr lang="en-US" altLang="zh-CN" sz="1600" dirty="0">
                <a:ea typeface="宋体" pitchFamily="2" charset="-122"/>
              </a:rPr>
              <a:t>, 2004</a:t>
            </a:r>
            <a:r>
              <a:rPr lang="en-US" altLang="zh-TW" sz="1600" dirty="0">
                <a:ea typeface="PMingLiU" pitchFamily="18" charset="-120"/>
              </a:rPr>
              <a:t>, </a:t>
            </a:r>
            <a:r>
              <a:rPr lang="en-US" altLang="zh-CN" sz="1600" dirty="0">
                <a:ea typeface="宋体" pitchFamily="2" charset="-122"/>
              </a:rPr>
              <a:t>Volume 1, Issue 30</a:t>
            </a:r>
            <a:r>
              <a:rPr lang="en-US" altLang="zh-TW" sz="1600" dirty="0">
                <a:ea typeface="PMingLiU" pitchFamily="18" charset="-120"/>
              </a:rPr>
              <a:t>,</a:t>
            </a:r>
            <a:r>
              <a:rPr lang="en-US" altLang="zh-CN" sz="1600" dirty="0">
                <a:ea typeface="宋体" pitchFamily="2" charset="-122"/>
              </a:rPr>
              <a:t>  </a:t>
            </a:r>
            <a:r>
              <a:rPr lang="en-US" altLang="zh-TW" sz="1600" dirty="0">
                <a:ea typeface="PMingLiU" pitchFamily="18" charset="-120"/>
              </a:rPr>
              <a:t>pp. </a:t>
            </a:r>
            <a:r>
              <a:rPr lang="en-US" altLang="zh-CN" sz="1600" dirty="0">
                <a:ea typeface="宋体" pitchFamily="2" charset="-122"/>
              </a:rPr>
              <a:t>855 - 860 </a:t>
            </a:r>
          </a:p>
        </p:txBody>
      </p:sp>
      <p:sp>
        <p:nvSpPr>
          <p:cNvPr id="147468" name="Oval 12"/>
          <p:cNvSpPr>
            <a:spLocks noChangeArrowheads="1"/>
          </p:cNvSpPr>
          <p:nvPr/>
        </p:nvSpPr>
        <p:spPr bwMode="auto">
          <a:xfrm>
            <a:off x="5410200" y="1905000"/>
            <a:ext cx="762000" cy="4572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9" name="Oval 13"/>
          <p:cNvSpPr>
            <a:spLocks noChangeArrowheads="1"/>
          </p:cNvSpPr>
          <p:nvPr/>
        </p:nvSpPr>
        <p:spPr bwMode="auto">
          <a:xfrm>
            <a:off x="4513118" y="2257549"/>
            <a:ext cx="762000" cy="4572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70" name="Line 14"/>
          <p:cNvSpPr>
            <a:spLocks noChangeShapeType="1"/>
          </p:cNvSpPr>
          <p:nvPr/>
        </p:nvSpPr>
        <p:spPr bwMode="auto">
          <a:xfrm flipV="1">
            <a:off x="5181600" y="2362200"/>
            <a:ext cx="1600200" cy="857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72" name="Line 16"/>
          <p:cNvSpPr>
            <a:spLocks noChangeShapeType="1"/>
          </p:cNvSpPr>
          <p:nvPr/>
        </p:nvSpPr>
        <p:spPr bwMode="auto">
          <a:xfrm flipV="1">
            <a:off x="6096000" y="2133600"/>
            <a:ext cx="762000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6858000" y="1905000"/>
            <a:ext cx="1447800" cy="762000"/>
          </a:xfrm>
          <a:prstGeom prst="rect">
            <a:avLst/>
          </a:prstGeom>
          <a:solidFill>
            <a:srgbClr val="FF0000">
              <a:alpha val="31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Considering </a:t>
            </a:r>
          </a:p>
          <a:p>
            <a:pPr algn="ctr"/>
            <a:r>
              <a:rPr lang="en-US" altLang="zh-CN">
                <a:ea typeface="宋体" pitchFamily="2" charset="-122"/>
              </a:rPr>
              <a:t>Noise!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52600" y="1951890"/>
                <a:ext cx="4267199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51890"/>
                <a:ext cx="4267199" cy="686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6" name="AutoShape 18"/>
          <p:cNvSpPr>
            <a:spLocks noChangeArrowheads="1"/>
          </p:cNvSpPr>
          <p:nvPr/>
        </p:nvSpPr>
        <p:spPr bwMode="auto">
          <a:xfrm>
            <a:off x="6858000" y="1295400"/>
            <a:ext cx="5334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0818" name="AutoShape 50"/>
          <p:cNvSpPr>
            <a:spLocks noChangeArrowheads="1"/>
          </p:cNvSpPr>
          <p:nvPr/>
        </p:nvSpPr>
        <p:spPr bwMode="auto">
          <a:xfrm>
            <a:off x="6858000" y="3886200"/>
            <a:ext cx="533400" cy="533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793" name="Rectangle 25"/>
              <p:cNvSpPr>
                <a:spLocks noChangeArrowheads="1"/>
              </p:cNvSpPr>
              <p:nvPr/>
            </p:nvSpPr>
            <p:spPr bwMode="auto">
              <a:xfrm>
                <a:off x="304800" y="3733800"/>
                <a:ext cx="4495800" cy="2971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  <m:t>𝑀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,1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,2)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,2)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,2)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𝐶𝐴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𝑀</m:t>
                                    </m:r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𝐵𝑆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宋体" pitchFamily="2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400" b="0" i="1" smtClean="0">
                                    <a:latin typeface="Cambria Math" charset="0"/>
                                    <a:ea typeface="宋体" pitchFamily="2" charset="-122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宋体" pitchFamily="2" charset="-122"/>
                            </a:rPr>
                            <m:t>𝑀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𝐶</m:t>
                      </m:r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𝑁</m:t>
                      </m:r>
                      <m:r>
                        <a:rPr lang="en-US" altLang="zh-CN" sz="1400" b="0" i="1" smtClean="0">
                          <a:latin typeface="Cambria Math" charset="0"/>
                          <a:ea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607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733800"/>
                <a:ext cx="4495800" cy="2971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7772400" cy="868363"/>
          </a:xfrm>
        </p:spPr>
        <p:txBody>
          <a:bodyPr/>
          <a:lstStyle/>
          <a:p>
            <a:r>
              <a:rPr lang="en-US" altLang="zh-TW" dirty="0" smtClean="0">
                <a:ea typeface="PMingLiU" pitchFamily="18" charset="-120"/>
              </a:rPr>
              <a:t>SID algorithm flow </a:t>
            </a:r>
            <a:r>
              <a:rPr lang="en-US" altLang="zh-TW" sz="1000" dirty="0" smtClean="0">
                <a:ea typeface="PMingLiU" pitchFamily="18" charset="-120"/>
              </a:rPr>
              <a:t>see [1] for more details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60774" name="AutoShape 6"/>
          <p:cNvSpPr>
            <a:spLocks noChangeArrowheads="1"/>
          </p:cNvSpPr>
          <p:nvPr/>
        </p:nvSpPr>
        <p:spPr bwMode="auto">
          <a:xfrm>
            <a:off x="3505200" y="8382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宋体" pitchFamily="2" charset="-122"/>
              </a:rPr>
              <a:t>QR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1752600" y="6858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Input/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</a:rPr>
              <a:t>Ouput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Data</a:t>
            </a:r>
          </a:p>
          <a:p>
            <a:pPr algn="ctr"/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u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, y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4191000" y="685800"/>
            <a:ext cx="1524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Weighted </a:t>
            </a:r>
          </a:p>
          <a:p>
            <a:pPr algn="ctr"/>
            <a:r>
              <a:rPr lang="en-US" altLang="zh-CN" dirty="0" err="1">
                <a:latin typeface="Times New Roman" pitchFamily="18" charset="0"/>
                <a:ea typeface="宋体" pitchFamily="2" charset="-122"/>
              </a:rPr>
              <a:t>Hankel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Matrix</a:t>
            </a:r>
          </a:p>
          <a:p>
            <a:pPr algn="ctr"/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HR</a:t>
            </a:r>
            <a:r>
              <a:rPr lang="en-US" altLang="zh-CN" i="1" baseline="30000" dirty="0">
                <a:latin typeface="Times New Roman" pitchFamily="18" charset="0"/>
                <a:ea typeface="宋体" pitchFamily="2" charset="-122"/>
              </a:rPr>
              <a:t>T</a:t>
            </a:r>
            <a:endParaRPr lang="en-US" altLang="zh-CN" i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0776" name="AutoShape 8"/>
          <p:cNvSpPr>
            <a:spLocks noChangeArrowheads="1"/>
          </p:cNvSpPr>
          <p:nvPr/>
        </p:nvSpPr>
        <p:spPr bwMode="auto">
          <a:xfrm>
            <a:off x="5715000" y="8382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宋体" pitchFamily="2" charset="-122"/>
              </a:rPr>
              <a:t>SVD</a:t>
            </a: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6400800" y="838200"/>
            <a:ext cx="1524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HR</a:t>
            </a:r>
            <a:r>
              <a:rPr lang="en-US" altLang="zh-CN" i="1" baseline="30000" dirty="0" smtClean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=U</a:t>
            </a:r>
            <a:r>
              <a:rPr lang="el-GR" altLang="zh-CN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</a:t>
            </a:r>
            <a:r>
              <a:rPr lang="en-US" altLang="zh-CN" i="1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endParaRPr lang="el-GR" altLang="zh-CN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787" name="AutoShape 19"/>
          <p:cNvSpPr>
            <a:spLocks noChangeArrowheads="1"/>
          </p:cNvSpPr>
          <p:nvPr/>
        </p:nvSpPr>
        <p:spPr bwMode="auto">
          <a:xfrm>
            <a:off x="6858000" y="2286000"/>
            <a:ext cx="533400" cy="533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5410200" y="2819400"/>
            <a:ext cx="3352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Extended Observability</a:t>
            </a:r>
          </a:p>
          <a:p>
            <a:pPr algn="ctr"/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/Controllability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Matrix</a:t>
            </a:r>
          </a:p>
          <a:p>
            <a:pPr algn="ctr"/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O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M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=U</a:t>
            </a:r>
            <a:r>
              <a:rPr lang="en-US" altLang="zh-CN" i="1" baseline="-25000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l-GR" altLang="zh-CN" i="1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CN" i="1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i="1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1/2</a:t>
            </a:r>
          </a:p>
          <a:p>
            <a:pPr algn="ctr"/>
            <a:r>
              <a:rPr lang="en-US" altLang="zh-CN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</a:t>
            </a:r>
            <a:r>
              <a:rPr lang="en-US" altLang="zh-CN" i="1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l-GR" altLang="zh-CN" i="1" dirty="0"/>
              <a:t>Σ</a:t>
            </a:r>
            <a:r>
              <a:rPr lang="en-US" altLang="zh-CN" i="1" baseline="-25000" dirty="0">
                <a:ea typeface="宋体" pitchFamily="2" charset="-122"/>
              </a:rPr>
              <a:t>r</a:t>
            </a:r>
            <a:r>
              <a:rPr lang="en-US" altLang="zh-CN" i="1" baseline="30000" dirty="0">
                <a:ea typeface="宋体" pitchFamily="2" charset="-122"/>
              </a:rPr>
              <a:t>1/2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V</a:t>
            </a:r>
            <a:r>
              <a:rPr lang="en-US" altLang="zh-CN" i="1" baseline="-25000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i="1" baseline="30000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i="1" baseline="30000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baseline="30000" dirty="0">
                <a:latin typeface="Times New Roman" pitchFamily="18" charset="0"/>
                <a:ea typeface="宋体" pitchFamily="2" charset="-122"/>
              </a:rPr>
              <a:t>-1</a:t>
            </a:r>
            <a:endParaRPr lang="el-GR" altLang="zh-CN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790" name="Rectangle 22"/>
          <p:cNvSpPr>
            <a:spLocks noChangeArrowheads="1"/>
          </p:cNvSpPr>
          <p:nvPr/>
        </p:nvSpPr>
        <p:spPr bwMode="auto">
          <a:xfrm>
            <a:off x="609600" y="1676400"/>
            <a:ext cx="3962400" cy="1905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6324600" y="1676400"/>
            <a:ext cx="1524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宋体" pitchFamily="2" charset="-122"/>
              </a:rPr>
              <a:t>Reduced SVD</a:t>
            </a:r>
          </a:p>
          <a:p>
            <a:pPr algn="ctr"/>
            <a:r>
              <a:rPr lang="en-US" altLang="zh-CN" i="1">
                <a:latin typeface="Times New Roman" pitchFamily="18" charset="0"/>
                <a:ea typeface="宋体" pitchFamily="2" charset="-122"/>
              </a:rPr>
              <a:t>HR</a:t>
            </a:r>
            <a:r>
              <a:rPr lang="en-US" altLang="zh-CN" i="1" baseline="3000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i="1">
                <a:latin typeface="Times New Roman" pitchFamily="18" charset="0"/>
                <a:ea typeface="宋体" pitchFamily="2" charset="-122"/>
              </a:rPr>
              <a:t>=U</a:t>
            </a:r>
            <a:r>
              <a:rPr lang="en-US" altLang="zh-CN" i="1" baseline="-25000">
                <a:latin typeface="Times New Roman" pitchFamily="18" charset="0"/>
                <a:ea typeface="宋体" pitchFamily="2" charset="-122"/>
              </a:rPr>
              <a:t>r</a:t>
            </a:r>
            <a:r>
              <a:rPr lang="el-GR" altLang="zh-CN" i="1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CN" i="1" baseline="-25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</a:t>
            </a:r>
            <a:r>
              <a:rPr lang="en-US" altLang="zh-CN" i="1" baseline="-25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i="1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endParaRPr lang="el-GR" altLang="zh-CN" i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60817" name="Group 49"/>
          <p:cNvGrpSpPr>
            <a:grpSpLocks/>
          </p:cNvGrpSpPr>
          <p:nvPr/>
        </p:nvGrpSpPr>
        <p:grpSpPr bwMode="auto">
          <a:xfrm>
            <a:off x="5105400" y="4419600"/>
            <a:ext cx="3962400" cy="1066800"/>
            <a:chOff x="2976" y="3312"/>
            <a:chExt cx="2496" cy="768"/>
          </a:xfrm>
        </p:grpSpPr>
        <p:sp>
          <p:nvSpPr>
            <p:cNvPr id="160795" name="Rectangle 27"/>
            <p:cNvSpPr>
              <a:spLocks noChangeArrowheads="1"/>
            </p:cNvSpPr>
            <p:nvPr/>
          </p:nvSpPr>
          <p:spPr bwMode="auto">
            <a:xfrm>
              <a:off x="2976" y="3312"/>
              <a:ext cx="2496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C = first top block row of O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M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)</a:t>
              </a:r>
            </a:p>
            <a:p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[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t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)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 B</a:t>
              </a:r>
              <a:r>
                <a:rPr lang="en-US" altLang="zh-CN" i="1" baseline="30000" dirty="0"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</a:rPr>
                <a:t>]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</a:rPr>
                <a:t>=first left block column of 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(</a:t>
              </a:r>
              <a:r>
                <a:rPr lang="en-US" altLang="zh-CN" i="1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lang="en-US" altLang="zh-CN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)</a:t>
              </a:r>
            </a:p>
            <a:p>
              <a:endPara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graphicFrame>
          <p:nvGraphicFramePr>
            <p:cNvPr id="160815" name="Object 47"/>
            <p:cNvGraphicFramePr>
              <a:graphicFrameLocks noChangeAspect="1"/>
            </p:cNvGraphicFramePr>
            <p:nvPr/>
          </p:nvGraphicFramePr>
          <p:xfrm>
            <a:off x="3072" y="3801"/>
            <a:ext cx="1304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0" name="Equation" r:id="rId5" imgW="1307880" imgH="279360" progId="Equation.DSMT4">
                    <p:embed/>
                  </p:oleObj>
                </mc:Choice>
                <mc:Fallback>
                  <p:oleObj name="Equation" r:id="rId5" imgW="13078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801"/>
                          <a:ext cx="1304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0828" name="Rectangle 60"/>
          <p:cNvSpPr>
            <a:spLocks noChangeArrowheads="1"/>
          </p:cNvSpPr>
          <p:nvPr/>
        </p:nvSpPr>
        <p:spPr bwMode="auto">
          <a:xfrm>
            <a:off x="5181600" y="5562600"/>
            <a:ext cx="35814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81871" y="1787925"/>
                <a:ext cx="3566361" cy="1484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𝑓𝑢𝑡𝑢𝑟𝑒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𝑝𝑎𝑠𝑡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𝑓𝑢𝑡𝑢𝑟𝑒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23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is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the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weighted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Hankel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matrix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𝐻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is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the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weight</m:t>
                      </m:r>
                      <m:r>
                        <a:rPr lang="en-US" sz="16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matrix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1" y="1787925"/>
                <a:ext cx="3566361" cy="1484765"/>
              </a:xfrm>
              <a:prstGeom prst="rect">
                <a:avLst/>
              </a:prstGeom>
              <a:blipFill rotWithShape="0">
                <a:blip r:embed="rId7"/>
                <a:stretch>
                  <a:fillRect l="-1880" t="-21721" b="-28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73276" y="5652700"/>
                <a:ext cx="3495572" cy="90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𝑀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𝑀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𝐶𝐴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76" y="5652700"/>
                <a:ext cx="3495572" cy="9071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impact study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686800" cy="4953000"/>
              </a:xfrm>
            </p:spPr>
            <p:txBody>
              <a:bodyPr/>
              <a:lstStyle/>
              <a:p>
                <a:r>
                  <a:rPr lang="en-US" dirty="0" smtClean="0"/>
                  <a:t>We separate two kinds of factors and study their impacts on room temperatures independently</a:t>
                </a:r>
              </a:p>
              <a:p>
                <a:pPr lvl="1"/>
                <a:r>
                  <a:rPr lang="en-US" dirty="0" smtClean="0"/>
                  <a:t>(1) All power sources are deactivated. Only use ambient temperature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  <m:r>
                      <a:rPr lang="en-US" i="1" baseline="-25000" dirty="0" err="1" smtClean="0">
                        <a:latin typeface="Cambria Math" charset="0"/>
                      </a:rPr>
                      <m:t>𝑎𝑚𝑏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𝑡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to predict the no-power room temperatures </a:t>
                </a:r>
                <a:endParaRPr lang="en-US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69373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𝑇𝑎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𝑚𝑏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4487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(2) Activate HVAC and other input effects and build model using all input power inputs P(t) to predict the power-induced temperature computed as: </a:t>
                </a:r>
              </a:p>
              <a:p>
                <a:pPr marL="69373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𝑎𝑙𝑙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 − 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baseline="-25000" dirty="0" err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)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𝑀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686800" cy="4953000"/>
              </a:xfrm>
              <a:blipFill rotWithShape="0">
                <a:blip r:embed="rId2"/>
                <a:stretch>
                  <a:fillRect l="-702" t="-1601" r="-2386" b="-7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Building energy consumption is significant in US </a:t>
            </a:r>
            <a:endParaRPr lang="en-US" sz="2400" dirty="0"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2133600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Building </a:t>
            </a:r>
            <a:r>
              <a:rPr lang="en-US" sz="1800" dirty="0">
                <a:latin typeface="Arial" charset="0"/>
              </a:rPr>
              <a:t>section accounts for about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41%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energy consumption in United </a:t>
            </a:r>
            <a:r>
              <a:rPr lang="en-US" sz="1800" dirty="0" smtClean="0">
                <a:latin typeface="Arial" charset="0"/>
              </a:rPr>
              <a:t>States om 2011.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U.S. buildings sector alone accounted for 7% of global primary energy consumption in 2010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About </a:t>
            </a:r>
            <a:r>
              <a:rPr lang="en-US" sz="1800" dirty="0"/>
              <a:t>50% of the energy consumed in buildings are directly related to space heating, cooling and </a:t>
            </a:r>
            <a:r>
              <a:rPr lang="en-US" sz="1800" dirty="0" smtClean="0"/>
              <a:t>ventilation (HVAC) [1]</a:t>
            </a:r>
            <a:endParaRPr lang="en-US" sz="18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27776"/>
              </p:ext>
            </p:extLst>
          </p:nvPr>
        </p:nvGraphicFramePr>
        <p:xfrm>
          <a:off x="4419600" y="4343400"/>
          <a:ext cx="4724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4" y="3447327"/>
            <a:ext cx="85217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impact study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219200"/>
                <a:ext cx="4395216" cy="4953000"/>
              </a:xfrm>
            </p:spPr>
            <p:txBody>
              <a:bodyPr/>
              <a:lstStyle/>
              <a:p>
                <a:r>
                  <a:rPr lang="en-US" sz="2400" dirty="0" smtClean="0"/>
                  <a:t>M</a:t>
                </a:r>
                <a:r>
                  <a:rPr lang="en-US" sz="2400" baseline="-25000" dirty="0" smtClean="0"/>
                  <a:t>1 </a:t>
                </a:r>
                <a:r>
                  <a:rPr lang="en-US" sz="2400" dirty="0" smtClean="0"/>
                  <a:t>model has low accuracy even with large order (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50</a:t>
                </a:r>
                <a:r>
                  <a:rPr lang="en-US" sz="2400" dirty="0" smtClean="0"/>
                  <a:t>), implying ambient T has </a:t>
                </a:r>
                <a:r>
                  <a:rPr lang="en-US" sz="2400" u="sng" dirty="0" smtClean="0"/>
                  <a:t>nonlinear impact </a:t>
                </a:r>
                <a:r>
                  <a:rPr lang="en-US" sz="2400" dirty="0" smtClean="0"/>
                  <a:t>on room temperatures</a:t>
                </a:r>
              </a:p>
              <a:p>
                <a:r>
                  <a:rPr lang="en-US" sz="2400" dirty="0" smtClean="0"/>
                  <a:t>M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model has higher accuracy even with small order (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2400" dirty="0" smtClean="0"/>
                  <a:t>). HVAC and other power inputs have more </a:t>
                </a:r>
                <a:r>
                  <a:rPr lang="en-US" sz="2400" u="sng" dirty="0" smtClean="0"/>
                  <a:t>linear </a:t>
                </a:r>
                <a:r>
                  <a:rPr lang="en-US" sz="2400" dirty="0" smtClean="0"/>
                  <a:t>effects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𝑇</m:t>
                    </m:r>
                    <m:r>
                      <a:rPr lang="en-US" sz="2400" i="1" baseline="-25000" dirty="0">
                        <a:latin typeface="Cambria Math" charset="0"/>
                      </a:rPr>
                      <m:t>𝑎𝑙𝑙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𝑡</m:t>
                    </m:r>
                    <m:r>
                      <a:rPr lang="en-US" sz="2400" i="1" dirty="0">
                        <a:latin typeface="Cambria Math" charset="0"/>
                      </a:rPr>
                      <m:t>) − </m:t>
                    </m:r>
                    <m:r>
                      <a:rPr lang="en-US" sz="2400" i="1" dirty="0" err="1">
                        <a:latin typeface="Cambria Math" charset="0"/>
                      </a:rPr>
                      <m:t>𝑇</m:t>
                    </m:r>
                    <m:r>
                      <a:rPr lang="en-US" sz="2400" i="1" baseline="-25000" dirty="0" err="1">
                        <a:latin typeface="Cambria Math" charset="0"/>
                      </a:rPr>
                      <m:t>𝑛𝑝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𝑡</m:t>
                    </m:r>
                    <m:r>
                      <a:rPr lang="en-US" sz="2400" i="1" dirty="0">
                        <a:latin typeface="Cambria Math" charset="0"/>
                      </a:rPr>
                      <m:t>)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219200"/>
                <a:ext cx="4395216" cy="4953000"/>
              </a:xfrm>
              <a:blipFill rotWithShape="0">
                <a:blip r:embed="rId2"/>
                <a:stretch>
                  <a:fillRect l="-693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623816" y="1600200"/>
            <a:ext cx="4435929" cy="17250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4593880" y="4093696"/>
            <a:ext cx="4495800" cy="17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Model order selection to avoid </a:t>
            </a:r>
            <a:r>
              <a:rPr lang="en-US" sz="2800" dirty="0" err="1" smtClean="0"/>
              <a:t>overfitting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53000"/>
          </a:xfrm>
        </p:spPr>
        <p:txBody>
          <a:bodyPr/>
          <a:lstStyle/>
          <a:p>
            <a:r>
              <a:rPr lang="en-US" dirty="0" smtClean="0"/>
              <a:t>Done various optimization which includes selecting a proper order.</a:t>
            </a:r>
          </a:p>
          <a:p>
            <a:r>
              <a:rPr lang="en-US" dirty="0" smtClean="0"/>
              <a:t>For this order study, the best order seen below is 37. After many trials, we found an acceptable order.</a:t>
            </a:r>
          </a:p>
        </p:txBody>
      </p:sp>
      <p:pic>
        <p:nvPicPr>
          <p:cNvPr id="4" name="Picture 3" descr="order_stud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5052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0588"/>
            <a:ext cx="7772400" cy="868363"/>
          </a:xfrm>
        </p:spPr>
        <p:txBody>
          <a:bodyPr/>
          <a:lstStyle/>
          <a:p>
            <a:r>
              <a:rPr lang="en-US" sz="3200" dirty="0" smtClean="0"/>
              <a:t>5-zone building results (training </a:t>
            </a:r>
            <a:r>
              <a:rPr lang="en-US" sz="3200" dirty="0"/>
              <a:t>p</a:t>
            </a:r>
            <a:r>
              <a:rPr lang="en-US" sz="3200" dirty="0" smtClean="0"/>
              <a:t>hase)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For 5-zone building, only one zone and the first 500 hours shown below</a:t>
            </a:r>
          </a:p>
        </p:txBody>
      </p:sp>
      <p:pic>
        <p:nvPicPr>
          <p:cNvPr id="4" name="Picture 3" descr="5zone-testingphase-only-consider-ambient-temperatur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16275"/>
            <a:ext cx="5321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868363"/>
          </a:xfrm>
        </p:spPr>
        <p:txBody>
          <a:bodyPr/>
          <a:lstStyle/>
          <a:p>
            <a:r>
              <a:rPr lang="en-US" sz="3200" dirty="0" smtClean="0"/>
              <a:t>5-zone building results (validation </a:t>
            </a:r>
            <a:r>
              <a:rPr lang="en-US" sz="3200" dirty="0"/>
              <a:t>p</a:t>
            </a:r>
            <a:r>
              <a:rPr lang="en-US" sz="3200" dirty="0" smtClean="0"/>
              <a:t>hase)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1103474" y="3331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5zone-validationphase-only-consider-ambient-temperatur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1828800"/>
            <a:ext cx="5321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868363"/>
          </a:xfrm>
        </p:spPr>
        <p:txBody>
          <a:bodyPr/>
          <a:lstStyle/>
          <a:p>
            <a:r>
              <a:rPr lang="en-US" sz="3600" dirty="0" smtClean="0"/>
              <a:t>Absolute and </a:t>
            </a:r>
            <a:r>
              <a:rPr lang="en-US" sz="3600" dirty="0"/>
              <a:t>r</a:t>
            </a:r>
            <a:r>
              <a:rPr lang="en-US" sz="3600" dirty="0" smtClean="0"/>
              <a:t>elative errors for 5-zone building</a:t>
            </a:r>
            <a:endParaRPr lang="en-US" sz="3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59928"/>
              </p:ext>
            </p:extLst>
          </p:nvPr>
        </p:nvGraphicFramePr>
        <p:xfrm>
          <a:off x="1752600" y="1627828"/>
          <a:ext cx="5867400" cy="21821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2000"/>
                <a:gridCol w="1295400"/>
                <a:gridCol w="762000"/>
                <a:gridCol w="762000"/>
                <a:gridCol w="762000"/>
                <a:gridCol w="762000"/>
                <a:gridCol w="762000"/>
              </a:tblGrid>
              <a:tr h="30479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Five zone with HVAC only considering ambient 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85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1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2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SPACE 3</a:t>
                      </a:r>
                      <a:endParaRPr lang="en-US" sz="1100" b="0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SPACE 4</a:t>
                      </a:r>
                      <a:endParaRPr lang="en-US" sz="1100" b="0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5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Relative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0.0879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Absolute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0.2752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0.2482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1.8780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1.7701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2.0544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1.9978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1.9546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Relative RMS Error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0.0267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0.0290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0.0187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0.0199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0.0166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 Relative Error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0.1510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0.1868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0.1438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0.1463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0.1375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Absolute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0.5707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0.6267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0.3874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0.3538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2.7525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4.1471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3.2361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3.3607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3.1209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35740"/>
              </p:ext>
            </p:extLst>
          </p:nvPr>
        </p:nvGraphicFramePr>
        <p:xfrm>
          <a:off x="1752600" y="4142426"/>
          <a:ext cx="5867400" cy="218217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2000"/>
                <a:gridCol w="1295400"/>
                <a:gridCol w="762000"/>
                <a:gridCol w="762000"/>
                <a:gridCol w="762000"/>
                <a:gridCol w="762000"/>
                <a:gridCol w="762000"/>
              </a:tblGrid>
              <a:tr h="304801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Five zone with HVAC and considering extra factors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85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1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2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3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4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5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Relative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0.0792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0.0759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0.0788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Absolute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0.3297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0.3620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0.2742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0.2919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1.7938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2.0272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1.6310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1.6794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1.3117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Relative RMS Error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0.0320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0.0333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0.0187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0.0203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0.0145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 Relative Error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0.1594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0.1690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0.0786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0.0930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0.0650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Absolute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0.3947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08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4.3228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4.6669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1.6876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2.0009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1.4297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5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10705"/>
          </a:xfrm>
        </p:spPr>
        <p:txBody>
          <a:bodyPr/>
          <a:lstStyle/>
          <a:p>
            <a:r>
              <a:rPr lang="en-US" dirty="0" smtClean="0"/>
              <a:t>Results for </a:t>
            </a:r>
            <a:r>
              <a:rPr lang="en-US" smtClean="0"/>
              <a:t>2-zone building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2-zone, only one zone</a:t>
            </a:r>
            <a:br>
              <a:rPr lang="en-US" dirty="0" smtClean="0"/>
            </a:br>
            <a:r>
              <a:rPr lang="en-US" dirty="0" smtClean="0"/>
              <a:t>and first 500 hours are</a:t>
            </a:r>
            <a:br>
              <a:rPr lang="en-US" dirty="0" smtClean="0"/>
            </a:br>
            <a:r>
              <a:rPr lang="en-US" dirty="0" smtClean="0"/>
              <a:t>shown below</a:t>
            </a:r>
            <a:endParaRPr lang="en-US" dirty="0"/>
          </a:p>
        </p:txBody>
      </p:sp>
      <p:pic>
        <p:nvPicPr>
          <p:cNvPr id="4" name="Picture 3" descr="2zone-testingphase-consider-all-facto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0" y="3429000"/>
            <a:ext cx="4263070" cy="3204933"/>
          </a:xfrm>
          <a:prstGeom prst="rect">
            <a:avLst/>
          </a:prstGeom>
        </p:spPr>
      </p:pic>
      <p:pic>
        <p:nvPicPr>
          <p:cNvPr id="5" name="Picture 4" descr="2zone-validationphase-consider-all-factor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267200" cy="320803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257800" y="810705"/>
          <a:ext cx="3429000" cy="24658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46981"/>
                <a:gridCol w="1410419"/>
                <a:gridCol w="685800"/>
                <a:gridCol w="685800"/>
              </a:tblGrid>
              <a:tr h="30479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Two zone with HVAC and extra factors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SPACE 1</a:t>
                      </a:r>
                      <a:endParaRPr lang="en-US" sz="11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SPACE 2</a:t>
                      </a:r>
                      <a:endParaRPr lang="en-US" sz="1100" b="0" i="0" u="sng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Relative RMS 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Relative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Absolute RMS 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0.0488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Relative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Absolute RMS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0.1338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40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Absolute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0.4912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for SID based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en-US" sz="2800" dirty="0" smtClean="0"/>
              <a:t>Ambient temperature has nonlinear impacts on the zone temperature</a:t>
            </a:r>
          </a:p>
          <a:p>
            <a:r>
              <a:rPr lang="en-US" sz="2800" dirty="0" smtClean="0"/>
              <a:t>5-zone (all factors)</a:t>
            </a:r>
          </a:p>
          <a:p>
            <a:pPr lvl="1"/>
            <a:r>
              <a:rPr lang="en-US" sz="2400" dirty="0" smtClean="0"/>
              <a:t>1.4 - 3.3% average relative error</a:t>
            </a:r>
          </a:p>
          <a:p>
            <a:pPr lvl="1"/>
            <a:r>
              <a:rPr lang="en-US" sz="2400" dirty="0" smtClean="0"/>
              <a:t>6.5 – 16.9% max relative error</a:t>
            </a:r>
          </a:p>
          <a:p>
            <a:r>
              <a:rPr lang="en-US" sz="2800" dirty="0" smtClean="0"/>
              <a:t>5-zone (HVAC only)</a:t>
            </a:r>
          </a:p>
          <a:p>
            <a:pPr lvl="1"/>
            <a:r>
              <a:rPr lang="en-US" sz="2400" dirty="0" smtClean="0"/>
              <a:t>1.7 – 2.9% average relative error</a:t>
            </a:r>
          </a:p>
          <a:p>
            <a:pPr lvl="1"/>
            <a:r>
              <a:rPr lang="en-US" sz="2400" dirty="0" smtClean="0"/>
              <a:t>13.8 – 18.7% max relative error</a:t>
            </a:r>
          </a:p>
          <a:p>
            <a:r>
              <a:rPr lang="en-US" sz="2800" dirty="0" smtClean="0"/>
              <a:t>2-zone (all factors)</a:t>
            </a:r>
          </a:p>
          <a:p>
            <a:pPr lvl="1"/>
            <a:r>
              <a:rPr lang="en-US" sz="2400" dirty="0" smtClean="0"/>
              <a:t>0.4 – 0.6% average relative error</a:t>
            </a:r>
          </a:p>
          <a:p>
            <a:pPr lvl="1"/>
            <a:r>
              <a:rPr lang="en-US" sz="2400" dirty="0" smtClean="0"/>
              <a:t>2.1 – 2.3% max relative 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3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915400" cy="4953000"/>
          </a:xfrm>
        </p:spPr>
        <p:txBody>
          <a:bodyPr/>
          <a:lstStyle/>
          <a:p>
            <a:r>
              <a:rPr lang="en-US" sz="2000" dirty="0" smtClean="0"/>
              <a:t>Reference</a:t>
            </a:r>
          </a:p>
          <a:p>
            <a:pPr lvl="1"/>
            <a:r>
              <a:rPr lang="en-US" sz="1400" dirty="0" smtClean="0"/>
              <a:t>[1] </a:t>
            </a:r>
            <a:r>
              <a:rPr lang="en-US" sz="1400" b="1" dirty="0"/>
              <a:t>Building Energy Data Book of DOE. </a:t>
            </a:r>
            <a:r>
              <a:rPr lang="en-US" sz="1400" dirty="0"/>
              <a:t>[Online]. </a:t>
            </a:r>
            <a:r>
              <a:rPr lang="en-US" sz="1400" dirty="0" smtClean="0"/>
              <a:t>http</a:t>
            </a:r>
            <a:r>
              <a:rPr lang="en-US" sz="1400" dirty="0"/>
              <a:t>: //</a:t>
            </a:r>
            <a:r>
              <a:rPr lang="en-US" sz="1400" dirty="0" err="1"/>
              <a:t>buildingsdatabook.eren.doe.gov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smtClean="0"/>
              <a:t>[2] </a:t>
            </a:r>
            <a:r>
              <a:rPr lang="en-US" sz="1400" dirty="0"/>
              <a:t>M. </a:t>
            </a:r>
            <a:r>
              <a:rPr lang="en-US" sz="1400" dirty="0" err="1"/>
              <a:t>Massoumy</a:t>
            </a:r>
            <a:r>
              <a:rPr lang="en-US" sz="1400" dirty="0"/>
              <a:t>, Q. Zhu, C. Li, F. </a:t>
            </a:r>
            <a:r>
              <a:rPr lang="en-US" sz="1400" dirty="0" err="1"/>
              <a:t>Meggers</a:t>
            </a:r>
            <a:r>
              <a:rPr lang="en-US" sz="1400" dirty="0"/>
              <a:t>, and A. </a:t>
            </a:r>
            <a:r>
              <a:rPr lang="en-US" sz="1400" dirty="0" err="1" smtClean="0"/>
              <a:t>Sangiovanni-Vincentelli</a:t>
            </a:r>
            <a:r>
              <a:rPr lang="en-US" sz="1400" dirty="0"/>
              <a:t>, “</a:t>
            </a:r>
            <a:r>
              <a:rPr lang="en-US" sz="1400" b="1" dirty="0"/>
              <a:t>Co-design of Control Algorithm and Embedded Platform for Building HVAC </a:t>
            </a:r>
            <a:r>
              <a:rPr lang="en-US" sz="1400" b="1" dirty="0" smtClean="0"/>
              <a:t>Systems</a:t>
            </a:r>
            <a:r>
              <a:rPr lang="en-US" sz="1400" dirty="0" smtClean="0"/>
              <a:t>,” </a:t>
            </a:r>
            <a:r>
              <a:rPr lang="en-US" sz="1400" dirty="0"/>
              <a:t>in International Conference on Cyber </a:t>
            </a:r>
            <a:r>
              <a:rPr lang="en-US" sz="1400" dirty="0" smtClean="0"/>
              <a:t>Physical </a:t>
            </a:r>
            <a:r>
              <a:rPr lang="en-US" sz="1400" dirty="0"/>
              <a:t>Systems (ICCPS), </a:t>
            </a:r>
            <a:r>
              <a:rPr lang="en-US" sz="1400" dirty="0" err="1"/>
              <a:t>Philadephia</a:t>
            </a:r>
            <a:r>
              <a:rPr lang="en-US" sz="1400" dirty="0"/>
              <a:t>, PA, Apr. 2013, pp. 61–70. </a:t>
            </a:r>
            <a:endParaRPr lang="en-US" sz="1400" dirty="0" smtClean="0"/>
          </a:p>
          <a:p>
            <a:pPr lvl="1"/>
            <a:r>
              <a:rPr lang="en-US" sz="1400" dirty="0" smtClean="0"/>
              <a:t>[3] S. </a:t>
            </a:r>
            <a:r>
              <a:rPr lang="en-US" sz="1400" dirty="0" err="1" smtClean="0"/>
              <a:t>Haykin</a:t>
            </a:r>
            <a:r>
              <a:rPr lang="en-US" sz="1400" dirty="0" smtClean="0"/>
              <a:t> and N. Network, “</a:t>
            </a:r>
            <a:r>
              <a:rPr lang="en-US" sz="1400" b="1" dirty="0" smtClean="0"/>
              <a:t>A comprehensive </a:t>
            </a:r>
            <a:r>
              <a:rPr lang="en-US" sz="1400" b="1" dirty="0" err="1" smtClean="0"/>
              <a:t>fundation</a:t>
            </a:r>
            <a:r>
              <a:rPr lang="en-US" sz="1400" dirty="0" smtClean="0"/>
              <a:t>,” Neural Networks, vol. 2, no. 2004, </a:t>
            </a:r>
            <a:r>
              <a:rPr lang="en-US" sz="1400" dirty="0"/>
              <a:t>2004.</a:t>
            </a:r>
          </a:p>
          <a:p>
            <a:pPr lvl="1"/>
            <a:r>
              <a:rPr lang="en-US" sz="1400" dirty="0"/>
              <a:t>[4] J. L. Elman, “</a:t>
            </a:r>
            <a:r>
              <a:rPr lang="en-US" sz="1400" b="1" dirty="0"/>
              <a:t>Finding structure in time</a:t>
            </a:r>
            <a:r>
              <a:rPr lang="en-US" sz="1400" dirty="0"/>
              <a:t>,” Cognitive science, vol. 14, no. 2, pp. 179–211, 1990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[5] T</a:t>
            </a:r>
            <a:r>
              <a:rPr lang="en-US" sz="1400" dirty="0"/>
              <a:t>. </a:t>
            </a:r>
            <a:r>
              <a:rPr lang="en-US" sz="1400" dirty="0" err="1"/>
              <a:t>Schaul</a:t>
            </a:r>
            <a:r>
              <a:rPr lang="en-US" sz="1400" dirty="0"/>
              <a:t>, J. Bayer, D. </a:t>
            </a:r>
            <a:r>
              <a:rPr lang="en-US" sz="1400" dirty="0" err="1"/>
              <a:t>Wierstra</a:t>
            </a:r>
            <a:r>
              <a:rPr lang="en-US" sz="1400" dirty="0"/>
              <a:t>, Y. Sun, M. Felder, F. </a:t>
            </a:r>
            <a:r>
              <a:rPr lang="en-US" sz="1400" dirty="0" err="1"/>
              <a:t>Sehnke</a:t>
            </a:r>
            <a:r>
              <a:rPr lang="en-US" sz="1400" dirty="0"/>
              <a:t>, T. Ru ̈</a:t>
            </a:r>
            <a:r>
              <a:rPr lang="en-US" sz="1400" dirty="0" err="1"/>
              <a:t>ckstieß</a:t>
            </a:r>
            <a:r>
              <a:rPr lang="en-US" sz="1400" dirty="0"/>
              <a:t>, and J. </a:t>
            </a:r>
            <a:r>
              <a:rPr lang="en-US" sz="1400" dirty="0" err="1"/>
              <a:t>Schmidhuber</a:t>
            </a:r>
            <a:r>
              <a:rPr lang="en-US" sz="1400" dirty="0"/>
              <a:t>, “</a:t>
            </a:r>
            <a:r>
              <a:rPr lang="en-US" sz="1400" b="1" dirty="0" err="1"/>
              <a:t>PyBrain</a:t>
            </a:r>
            <a:r>
              <a:rPr lang="en-US" sz="1400" dirty="0"/>
              <a:t>,” Journal of Machine Learning Research, vol. 11, pp. 743–746, 2010. </a:t>
            </a:r>
            <a:endParaRPr lang="en-US" sz="1400" dirty="0" smtClean="0"/>
          </a:p>
          <a:p>
            <a:pPr lvl="1"/>
            <a:r>
              <a:rPr lang="en-US" sz="1400" dirty="0" smtClean="0"/>
              <a:t>[6] </a:t>
            </a:r>
            <a:r>
              <a:rPr lang="en-US" sz="1400" dirty="0"/>
              <a:t>S. Van Der Walt, S. C. Colbert, and G. </a:t>
            </a:r>
            <a:r>
              <a:rPr lang="en-US" sz="1400" dirty="0" err="1"/>
              <a:t>Varoquaux</a:t>
            </a:r>
            <a:r>
              <a:rPr lang="en-US" sz="1400" dirty="0"/>
              <a:t>, “</a:t>
            </a:r>
            <a:r>
              <a:rPr lang="en-US" sz="1400" b="1" dirty="0"/>
              <a:t>The </a:t>
            </a:r>
            <a:r>
              <a:rPr lang="en-US" sz="1400" b="1" dirty="0" err="1"/>
              <a:t>numpy</a:t>
            </a:r>
            <a:r>
              <a:rPr lang="en-US" sz="1400" b="1" dirty="0"/>
              <a:t> array: a structure for efficient numerical computation</a:t>
            </a:r>
            <a:r>
              <a:rPr lang="en-US" sz="1400" dirty="0"/>
              <a:t>,” Computing in Science &amp; Engineering, vol. 13, no. 2, pp. 22–30, 2011. </a:t>
            </a:r>
          </a:p>
          <a:p>
            <a:pPr lvl="1"/>
            <a:r>
              <a:rPr lang="en-US" sz="1400" dirty="0" smtClean="0"/>
              <a:t>[7] E</a:t>
            </a:r>
            <a:r>
              <a:rPr lang="en-US" sz="1400" dirty="0"/>
              <a:t>. Jones, T. Oliphant, P. Peterson et al., “</a:t>
            </a:r>
            <a:r>
              <a:rPr lang="en-US" sz="1400" b="1" dirty="0" err="1"/>
              <a:t>SciPy</a:t>
            </a:r>
            <a:r>
              <a:rPr lang="en-US" sz="1400" b="1" dirty="0"/>
              <a:t>: Open source scientific tools for Python</a:t>
            </a:r>
            <a:r>
              <a:rPr lang="en-US" sz="1400" dirty="0"/>
              <a:t>,” 2001–, [Online; accessed 2015-07-23]. [Online]. Available: </a:t>
            </a:r>
            <a:r>
              <a:rPr lang="en-US" sz="1400" dirty="0">
                <a:hlinkClick r:id="rId2"/>
              </a:rPr>
              <a:t>http://www.scipy.org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[8] </a:t>
            </a:r>
            <a:r>
              <a:rPr lang="en-US" sz="1400" dirty="0"/>
              <a:t>J. D. Hunter, “</a:t>
            </a:r>
            <a:r>
              <a:rPr lang="en-US" sz="1400" b="1" dirty="0" err="1"/>
              <a:t>Matplotlib</a:t>
            </a:r>
            <a:r>
              <a:rPr lang="en-US" sz="1400" b="1" dirty="0"/>
              <a:t>: A 2d graphics environment</a:t>
            </a:r>
            <a:r>
              <a:rPr lang="en-US" sz="1400" dirty="0"/>
              <a:t>,” Computing in science and engineering, vol. 9, no. 3, pp. 90–95, 2007. </a:t>
            </a:r>
            <a:endParaRPr lang="en-US" sz="1400" dirty="0" smtClean="0"/>
          </a:p>
          <a:p>
            <a:pPr lvl="1"/>
            <a:r>
              <a:rPr lang="en-US" sz="1400" dirty="0" smtClean="0"/>
              <a:t>[9]</a:t>
            </a:r>
            <a:r>
              <a:rPr lang="en-US" sz="1400" dirty="0"/>
              <a:t> C. </a:t>
            </a:r>
            <a:r>
              <a:rPr lang="en-US" sz="1400" dirty="0" err="1"/>
              <a:t>Igel</a:t>
            </a:r>
            <a:r>
              <a:rPr lang="en-US" sz="1400" dirty="0"/>
              <a:t> and M. Hu ̈</a:t>
            </a:r>
            <a:r>
              <a:rPr lang="en-US" sz="1400" dirty="0" err="1"/>
              <a:t>sken</a:t>
            </a:r>
            <a:r>
              <a:rPr lang="en-US" sz="1400" dirty="0"/>
              <a:t>, “</a:t>
            </a:r>
            <a:r>
              <a:rPr lang="en-US" sz="1400" b="1" dirty="0"/>
              <a:t>Empirical evaluation of the improved </a:t>
            </a:r>
            <a:r>
              <a:rPr lang="en-US" sz="1400" b="1" dirty="0" err="1"/>
              <a:t>rprop</a:t>
            </a:r>
            <a:r>
              <a:rPr lang="en-US" sz="1400" b="1" dirty="0"/>
              <a:t> learning algorithms</a:t>
            </a:r>
            <a:r>
              <a:rPr lang="en-US" sz="1400" dirty="0"/>
              <a:t>,” </a:t>
            </a:r>
            <a:r>
              <a:rPr lang="en-US" sz="1400" dirty="0" err="1"/>
              <a:t>Neurocomputing</a:t>
            </a:r>
            <a:r>
              <a:rPr lang="en-US" sz="1400" dirty="0"/>
              <a:t>, vol. 50, pp. 105–123, 2003. </a:t>
            </a:r>
          </a:p>
          <a:p>
            <a:pPr marL="344487" lvl="1" indent="0">
              <a:buNone/>
            </a:pPr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students: Hengyang Zhao</a:t>
            </a:r>
            <a:r>
              <a:rPr lang="en-US" dirty="0" smtClean="0"/>
              <a:t>, </a:t>
            </a:r>
            <a:r>
              <a:rPr lang="en-US" dirty="0" err="1" smtClean="0"/>
              <a:t>Shunjian</a:t>
            </a:r>
            <a:r>
              <a:rPr lang="en-US" dirty="0" smtClean="0"/>
              <a:t> </a:t>
            </a:r>
            <a:r>
              <a:rPr lang="en-US" dirty="0"/>
              <a:t>Wang, Daniel Quach, Jian Ma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Prof</a:t>
            </a:r>
            <a:r>
              <a:rPr lang="en-US" dirty="0" smtClean="0"/>
              <a:t>. Xin Li of CMU and Prof. Hai Wang of UESTC for the </a:t>
            </a:r>
            <a:r>
              <a:rPr lang="en-US" dirty="0" smtClean="0"/>
              <a:t>collaborations.</a:t>
            </a:r>
            <a:endParaRPr lang="en-US" dirty="0" smtClean="0"/>
          </a:p>
          <a:p>
            <a:r>
              <a:rPr lang="en-US" dirty="0" smtClean="0"/>
              <a:t>Prof. Qi Zhu of UCR for introducing the </a:t>
            </a:r>
            <a:r>
              <a:rPr lang="en-US" dirty="0" err="1" smtClean="0"/>
              <a:t>EngeryPlus</a:t>
            </a:r>
            <a:r>
              <a:rPr lang="en-US" dirty="0" smtClean="0"/>
              <a:t> program and smart </a:t>
            </a:r>
            <a:r>
              <a:rPr lang="en-US" dirty="0" smtClean="0"/>
              <a:t>building concepts.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2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WordArt 2"/>
          <p:cNvSpPr>
            <a:spLocks noChangeArrowheads="1" noChangeShapeType="1" noTextEdit="1"/>
          </p:cNvSpPr>
          <p:nvPr/>
        </p:nvSpPr>
        <p:spPr bwMode="auto">
          <a:xfrm>
            <a:off x="914400" y="1676400"/>
            <a:ext cx="7010400" cy="36464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85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Comic Sans MS"/>
                <a:ea typeface="Comic Sans MS"/>
                <a:cs typeface="Comic Sans MS"/>
              </a:rPr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10702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7"/>
            <a:ext cx="7772400" cy="868363"/>
          </a:xfrm>
        </p:spPr>
        <p:txBody>
          <a:bodyPr/>
          <a:lstStyle/>
          <a:p>
            <a:r>
              <a:rPr lang="en-US" sz="3200" dirty="0" smtClean="0"/>
              <a:t>Smart building with wireless sensors and HVAC control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3810000" cy="4953000"/>
          </a:xfrm>
        </p:spPr>
        <p:txBody>
          <a:bodyPr/>
          <a:lstStyle/>
          <a:p>
            <a:r>
              <a:rPr lang="en-US" sz="2000" dirty="0"/>
              <a:t>In office/residual  buildings, climate control is most often provided through a central heating, ventilating, and air conditioning (HVAC) system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ireless sensors and data analysis and control are required for new smart building.</a:t>
            </a:r>
          </a:p>
          <a:p>
            <a:r>
              <a:rPr lang="en-US" sz="2000" dirty="0" smtClean="0"/>
              <a:t>More complicated and smart HVAC </a:t>
            </a:r>
            <a:r>
              <a:rPr lang="en-US" sz="2000" dirty="0"/>
              <a:t>control is </a:t>
            </a:r>
            <a:r>
              <a:rPr lang="en-US" sz="2000" dirty="0" smtClean="0"/>
              <a:t>required to meet the energy efficiency and client demand. </a:t>
            </a:r>
            <a:r>
              <a:rPr lang="en-US" sz="2000" dirty="0" smtClean="0">
                <a:solidFill>
                  <a:srgbClr val="FF0000"/>
                </a:solidFill>
              </a:rPr>
              <a:t>Hence</a:t>
            </a:r>
            <a:r>
              <a:rPr lang="en-US" sz="2000" dirty="0">
                <a:solidFill>
                  <a:srgbClr val="FF0000"/>
                </a:solidFill>
              </a:rPr>
              <a:t>, compact yet accurate building thermal modeling is </a:t>
            </a:r>
            <a:r>
              <a:rPr lang="en-US" sz="2000" dirty="0" smtClean="0">
                <a:solidFill>
                  <a:srgbClr val="FF0000"/>
                </a:solidFill>
              </a:rPr>
              <a:t>required.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800" dirty="0">
              <a:latin typeface="Arial" charset="0"/>
            </a:endParaRPr>
          </a:p>
          <a:p>
            <a:pPr marL="0" indent="0">
              <a:buNone/>
            </a:pPr>
            <a:endParaRPr lang="en-US" sz="4000" dirty="0">
              <a:latin typeface="Arial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3" y="609600"/>
            <a:ext cx="3341077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3048000"/>
            <a:ext cx="3175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HVAC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0960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346450"/>
            <a:ext cx="2997200" cy="2247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730" y="4940300"/>
            <a:ext cx="4937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66FF"/>
                </a:solidFill>
              </a:rPr>
              <a:t>Maintain the temperature with  comfortable zone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rgbClr val="0066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66FF"/>
                </a:solidFill>
              </a:rPr>
              <a:t>It varies significantly over time.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rgbClr val="0066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66FF"/>
                </a:solidFill>
              </a:rPr>
              <a:t>There are many potential for energy-saving, while satisfying the client demands</a:t>
            </a:r>
            <a:endParaRPr lang="en-US" sz="16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0225"/>
            <a:ext cx="7772400" cy="868363"/>
          </a:xfrm>
        </p:spPr>
        <p:txBody>
          <a:bodyPr/>
          <a:lstStyle/>
          <a:p>
            <a:r>
              <a:rPr lang="en-US" sz="2800" dirty="0" err="1" smtClean="0">
                <a:latin typeface="Arial" charset="0"/>
              </a:rPr>
              <a:t>EnergyPlus</a:t>
            </a:r>
            <a:r>
              <a:rPr lang="en-US" sz="2800" dirty="0" smtClean="0">
                <a:latin typeface="Arial" charset="0"/>
              </a:rPr>
              <a:t> Software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  <a:latin typeface="Arial" charset="0"/>
              </a:rPr>
              <a:t>www.energyplus.gov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]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333500"/>
            <a:ext cx="5715000" cy="4953000"/>
          </a:xfrm>
        </p:spPr>
        <p:txBody>
          <a:bodyPr/>
          <a:lstStyle/>
          <a:p>
            <a:r>
              <a:rPr lang="en-US" sz="1800" dirty="0" smtClean="0"/>
              <a:t>A fully integrated numerical energy simulation tool for  building, HVAC</a:t>
            </a:r>
            <a:r>
              <a:rPr lang="en-US" sz="1800" dirty="0"/>
              <a:t>, water, and renewables </a:t>
            </a:r>
            <a:endParaRPr lang="en-US" sz="1800" dirty="0" smtClean="0"/>
          </a:p>
          <a:p>
            <a:r>
              <a:rPr lang="en-US" sz="1800" dirty="0" smtClean="0"/>
              <a:t>Enable integrated energy performance analysis of low-energy technologies in commercial and residential buildings</a:t>
            </a:r>
          </a:p>
          <a:p>
            <a:r>
              <a:rPr lang="en-US" sz="1800" dirty="0" smtClean="0"/>
              <a:t>Sub-hourly calculations</a:t>
            </a:r>
          </a:p>
          <a:p>
            <a:r>
              <a:rPr lang="en-US" sz="1800" dirty="0" smtClean="0"/>
              <a:t>Many output metrics: energy, water, emissions</a:t>
            </a:r>
          </a:p>
          <a:p>
            <a:r>
              <a:rPr lang="en-US" sz="1800" dirty="0" smtClean="0"/>
              <a:t>Weather data for more than 2100 locations worldwide</a:t>
            </a:r>
          </a:p>
          <a:p>
            <a:r>
              <a:rPr lang="en-US" sz="1800" dirty="0" smtClean="0"/>
              <a:t>Calculations are based on first-principle based numerical </a:t>
            </a:r>
            <a:r>
              <a:rPr lang="en-US" sz="1800" dirty="0" smtClean="0"/>
              <a:t>methods</a:t>
            </a:r>
          </a:p>
          <a:p>
            <a:pPr lvl="1"/>
            <a:r>
              <a:rPr lang="en-US" sz="1200" dirty="0" smtClean="0"/>
              <a:t>Consists of an integrated </a:t>
            </a:r>
            <a:r>
              <a:rPr lang="en-US" sz="1200" dirty="0"/>
              <a:t>solution manager which </a:t>
            </a:r>
            <a:r>
              <a:rPr lang="en-US" sz="1200" dirty="0" smtClean="0"/>
              <a:t>manages the </a:t>
            </a:r>
            <a:r>
              <a:rPr lang="en-US" sz="1200" dirty="0"/>
              <a:t>calculation of the heat balance of various surfaces in </a:t>
            </a:r>
            <a:r>
              <a:rPr lang="en-US" sz="1200" dirty="0" smtClean="0"/>
              <a:t>the building</a:t>
            </a:r>
            <a:r>
              <a:rPr lang="en-US" sz="1200" dirty="0"/>
              <a:t>, the heat balance of the air, and the heat balance on the mechanical </a:t>
            </a:r>
            <a:r>
              <a:rPr lang="en-US" sz="1200" dirty="0"/>
              <a:t>systems.</a:t>
            </a:r>
            <a:r>
              <a:rPr lang="en-US" sz="1200" dirty="0"/>
              <a:t> </a:t>
            </a:r>
            <a:endParaRPr lang="en-US" sz="1200" dirty="0"/>
          </a:p>
          <a:p>
            <a:pPr lvl="1"/>
            <a:r>
              <a:rPr lang="en-US" sz="1200" dirty="0" smtClean="0">
                <a:solidFill>
                  <a:srgbClr val="006699"/>
                </a:solidFill>
              </a:rPr>
              <a:t>The </a:t>
            </a:r>
            <a:r>
              <a:rPr lang="en-US" sz="1200" dirty="0">
                <a:solidFill>
                  <a:srgbClr val="006699"/>
                </a:solidFill>
              </a:rPr>
              <a:t>solution to each of these three </a:t>
            </a:r>
            <a:r>
              <a:rPr lang="en-US" sz="1200" dirty="0">
                <a:solidFill>
                  <a:srgbClr val="006699"/>
                </a:solidFill>
              </a:rPr>
              <a:t>elements are </a:t>
            </a:r>
            <a:r>
              <a:rPr lang="en-US" sz="1200" dirty="0">
                <a:solidFill>
                  <a:srgbClr val="006699"/>
                </a:solidFill>
              </a:rPr>
              <a:t>calculated separately and communicated to each other </a:t>
            </a:r>
            <a:r>
              <a:rPr lang="en-US" sz="1200" dirty="0">
                <a:solidFill>
                  <a:srgbClr val="006699"/>
                </a:solidFill>
              </a:rPr>
              <a:t>using the </a:t>
            </a:r>
            <a:r>
              <a:rPr lang="en-US" sz="1200" dirty="0">
                <a:solidFill>
                  <a:srgbClr val="006699"/>
                </a:solidFill>
              </a:rPr>
              <a:t>manager at each time-step.</a:t>
            </a:r>
            <a:endParaRPr lang="en-US" sz="1200" dirty="0">
              <a:solidFill>
                <a:srgbClr val="006699"/>
              </a:solidFill>
            </a:endParaRPr>
          </a:p>
          <a:p>
            <a:pPr lvl="1"/>
            <a:r>
              <a:rPr lang="en-US" sz="1200" dirty="0" smtClean="0"/>
              <a:t>Accurate</a:t>
            </a:r>
            <a:r>
              <a:rPr lang="en-US" sz="1200" dirty="0"/>
              <a:t>, but with high computational </a:t>
            </a:r>
            <a:r>
              <a:rPr lang="en-US" sz="1200" dirty="0"/>
              <a:t>costs. </a:t>
            </a:r>
            <a:endParaRPr lang="en-US" sz="1200" dirty="0" smtClean="0"/>
          </a:p>
          <a:p>
            <a:pPr lvl="1"/>
            <a:r>
              <a:rPr lang="en-US" sz="1200" dirty="0" smtClean="0"/>
              <a:t>Not </a:t>
            </a:r>
            <a:r>
              <a:rPr lang="en-US" sz="1200" dirty="0"/>
              <a:t>suitable for control-based application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3009899" cy="180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536354"/>
            <a:ext cx="2838450" cy="1999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72400" cy="868363"/>
          </a:xfrm>
        </p:spPr>
        <p:txBody>
          <a:bodyPr/>
          <a:lstStyle/>
          <a:p>
            <a:r>
              <a:rPr lang="en-US" sz="3200" dirty="0" smtClean="0"/>
              <a:t>Google </a:t>
            </a:r>
            <a:r>
              <a:rPr lang="en-US" sz="3200" dirty="0" err="1" smtClean="0"/>
              <a:t>SketchUp</a:t>
            </a:r>
            <a:r>
              <a:rPr lang="en-US" sz="3200" dirty="0" smtClean="0"/>
              <a:t> and </a:t>
            </a:r>
            <a:r>
              <a:rPr lang="en-US" sz="3200" dirty="0" err="1" smtClean="0"/>
              <a:t>OpenStudio</a:t>
            </a:r>
            <a:r>
              <a:rPr lang="en-US" sz="3200" dirty="0" smtClean="0"/>
              <a:t> Interface for </a:t>
            </a:r>
            <a:r>
              <a:rPr lang="en-US" sz="3200" dirty="0" err="1" smtClean="0"/>
              <a:t>EnergyPlus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3962400" cy="3048000"/>
          </a:xfrm>
        </p:spPr>
        <p:txBody>
          <a:bodyPr/>
          <a:lstStyle/>
          <a:p>
            <a:r>
              <a:rPr lang="en-US" sz="2400" dirty="0" smtClean="0"/>
              <a:t>Google </a:t>
            </a:r>
            <a:r>
              <a:rPr lang="en-US" sz="2400" dirty="0" err="1" smtClean="0"/>
              <a:t>SketchUp</a:t>
            </a:r>
            <a:r>
              <a:rPr lang="en-US" sz="2400" dirty="0" smtClean="0"/>
              <a:t> allows intuitive, easy-to-use 3-D drawing of complicated building structures</a:t>
            </a:r>
          </a:p>
          <a:p>
            <a:r>
              <a:rPr lang="en-US" sz="2400" dirty="0" err="1" smtClean="0"/>
              <a:t>OpenStudio</a:t>
            </a:r>
            <a:r>
              <a:rPr lang="en-US" sz="2400" dirty="0" smtClean="0"/>
              <a:t> adds </a:t>
            </a:r>
            <a:r>
              <a:rPr lang="en-US" sz="2400" dirty="0" err="1" smtClean="0"/>
              <a:t>EnergyPlus</a:t>
            </a:r>
            <a:r>
              <a:rPr lang="en-US" sz="2400" dirty="0" smtClean="0"/>
              <a:t> functionality to </a:t>
            </a:r>
            <a:r>
              <a:rPr lang="en-US" sz="2400" dirty="0" err="1" smtClean="0"/>
              <a:t>SketchUp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809"/>
            <a:ext cx="2870200" cy="153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95400"/>
            <a:ext cx="3689350" cy="248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778250"/>
            <a:ext cx="4102100" cy="2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678277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B</a:t>
            </a:r>
            <a:r>
              <a:rPr lang="en-US" sz="2800" dirty="0" smtClean="0">
                <a:latin typeface="Arial" charset="0"/>
              </a:rPr>
              <a:t>uilding examples modeled in  </a:t>
            </a:r>
            <a:r>
              <a:rPr lang="en-US" sz="2800" dirty="0" err="1" smtClean="0">
                <a:latin typeface="Arial" charset="0"/>
              </a:rPr>
              <a:t>EnergyPlus</a:t>
            </a:r>
            <a:endParaRPr lang="en-US" sz="2800" dirty="0"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r>
              <a:rPr lang="en-US" sz="2600" dirty="0">
                <a:latin typeface="Arial" charset="0"/>
              </a:rPr>
              <a:t>2-zone data </a:t>
            </a:r>
            <a:r>
              <a:rPr lang="en-US" sz="2600" dirty="0" smtClean="0">
                <a:latin typeface="Arial" charset="0"/>
              </a:rPr>
              <a:t>center</a:t>
            </a:r>
          </a:p>
          <a:p>
            <a:r>
              <a:rPr lang="en-US" sz="2600" dirty="0" smtClean="0">
                <a:latin typeface="Arial" charset="0"/>
              </a:rPr>
              <a:t>5-zone office building</a:t>
            </a:r>
          </a:p>
          <a:p>
            <a:r>
              <a:rPr lang="en-US" sz="2600" dirty="0" smtClean="0">
                <a:latin typeface="Arial" charset="0"/>
              </a:rPr>
              <a:t>6-zone office building</a:t>
            </a:r>
            <a:endParaRPr lang="en-US" sz="2600" dirty="0">
              <a:latin typeface="Arial" charset="0"/>
            </a:endParaRPr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7627" y="4987074"/>
            <a:ext cx="7461973" cy="1381429"/>
            <a:chOff x="457200" y="4876800"/>
            <a:chExt cx="8128000" cy="17066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876800"/>
              <a:ext cx="3556000" cy="1706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876800"/>
              <a:ext cx="4229506" cy="169059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723899" y="3119191"/>
            <a:ext cx="7505701" cy="1421607"/>
            <a:chOff x="457200" y="3241748"/>
            <a:chExt cx="8153400" cy="15588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3255657"/>
              <a:ext cx="4724400" cy="15353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241748"/>
              <a:ext cx="3200400" cy="155885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084" y="927912"/>
            <a:ext cx="3886200" cy="1586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2997" y="2638647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zone office building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6678" y="4574885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zone office building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42638" y="644211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zone data center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EnergyPlus</a:t>
            </a:r>
            <a:r>
              <a:rPr lang="en-US" dirty="0" smtClean="0"/>
              <a:t> </a:t>
            </a:r>
            <a:r>
              <a:rPr lang="en-US" dirty="0" smtClean="0"/>
              <a:t>Simulation Tra</a:t>
            </a:r>
            <a:r>
              <a:rPr lang="en-US" dirty="0" smtClean="0"/>
              <a:t>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INPUTS</a:t>
            </a:r>
            <a:r>
              <a:rPr lang="en-US" dirty="0" smtClean="0"/>
              <a:t>: Ambient temperature, people factors, equipment factors, HVAC inputs, etc.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OUTPUTS</a:t>
            </a:r>
            <a:r>
              <a:rPr lang="en-US" dirty="0" smtClean="0"/>
              <a:t>: Temperatures of the interested spaces/rooms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895600"/>
            <a:ext cx="5410200" cy="3789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2895600"/>
            <a:ext cx="457200" cy="2895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5200" y="5867400"/>
            <a:ext cx="457200" cy="609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304800" y="3465171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304800" y="3842314"/>
            <a:ext cx="2667000" cy="443454"/>
          </a:xfrm>
          <a:prstGeom prst="borderCallout1">
            <a:avLst>
              <a:gd name="adj1" fmla="val 49130"/>
              <a:gd name="adj2" fmla="val 101034"/>
              <a:gd name="adj3" fmla="val -43822"/>
              <a:gd name="adj4" fmla="val 122918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 Heating Rate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304800" y="4367514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40656"/>
              <a:gd name="adj4" fmla="val 12118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Electrical Equipment Heating Rate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304800" y="4965057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304800" y="5351602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31680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System Cooling Rate (Zones)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304800" y="5939742"/>
            <a:ext cx="2667000" cy="613458"/>
          </a:xfrm>
          <a:prstGeom prst="borderCallout1">
            <a:avLst>
              <a:gd name="adj1" fmla="val 49130"/>
              <a:gd name="adj2" fmla="val 101034"/>
              <a:gd name="adj3" fmla="val -57849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 System Cooling Rate </a:t>
            </a:r>
            <a:r>
              <a:rPr lang="en-US" dirty="0" smtClean="0"/>
              <a:t>(Plenum)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23488</TotalTime>
  <Words>2783</Words>
  <Application>Microsoft Macintosh PowerPoint</Application>
  <PresentationFormat>On-screen Show (4:3)</PresentationFormat>
  <Paragraphs>433</Paragraphs>
  <Slides>39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 Unicode MS</vt:lpstr>
      <vt:lpstr>Calibri</vt:lpstr>
      <vt:lpstr>Cambria Math</vt:lpstr>
      <vt:lpstr>Comic Sans MS</vt:lpstr>
      <vt:lpstr>FangSong</vt:lpstr>
      <vt:lpstr>ＭＳ Ｐゴシック</vt:lpstr>
      <vt:lpstr>PMingLiU</vt:lpstr>
      <vt:lpstr>Times New Roman</vt:lpstr>
      <vt:lpstr>Wingdings</vt:lpstr>
      <vt:lpstr>宋体</vt:lpstr>
      <vt:lpstr>Arial</vt:lpstr>
      <vt:lpstr>Network</vt:lpstr>
      <vt:lpstr>Equation</vt:lpstr>
      <vt:lpstr>Compact Thermal Modeling for Energy-Efficient Smart Building Management </vt:lpstr>
      <vt:lpstr>Outline</vt:lpstr>
      <vt:lpstr>Building energy consumption is significant in US </vt:lpstr>
      <vt:lpstr>Smart building with wireless sensors and HVAC control</vt:lpstr>
      <vt:lpstr>A typical HVAC System</vt:lpstr>
      <vt:lpstr>EnergyPlus Software [www.energyplus.gov]</vt:lpstr>
      <vt:lpstr>Google SketchUp and OpenStudio Interface for EnergyPlus</vt:lpstr>
      <vt:lpstr>Building examples modeled in  EnergyPlus</vt:lpstr>
      <vt:lpstr>EnergyPlus Simulation Traces</vt:lpstr>
      <vt:lpstr>Compact thermal for advanced linear and non-linear thermal control</vt:lpstr>
      <vt:lpstr>Existing approach for compact thermal modeling for building</vt:lpstr>
      <vt:lpstr>Nonlinear thermal modeling for building</vt:lpstr>
      <vt:lpstr>NLSS architecture</vt:lpstr>
      <vt:lpstr>ELNN architecture</vt:lpstr>
      <vt:lpstr>RNN for thermal model of building</vt:lpstr>
      <vt:lpstr>Network configurations</vt:lpstr>
      <vt:lpstr>Error calculation</vt:lpstr>
      <vt:lpstr>Cross validation for accuracy improvement</vt:lpstr>
      <vt:lpstr>2-zone building (all factors) modeling result</vt:lpstr>
      <vt:lpstr>2-zone building (HVAC) modeling result</vt:lpstr>
      <vt:lpstr>5-zone building (all factors) modeling result</vt:lpstr>
      <vt:lpstr>5-zone building (HVAC) modeling result</vt:lpstr>
      <vt:lpstr>6-zone modeling result</vt:lpstr>
      <vt:lpstr>Summary for RNN-based method</vt:lpstr>
      <vt:lpstr>Linear thermal modeling for building</vt:lpstr>
      <vt:lpstr>Behavioral thermal modeling problem</vt:lpstr>
      <vt:lpstr>Subspace System Identification[1]</vt:lpstr>
      <vt:lpstr>SID algorithm flow see [1] for more details</vt:lpstr>
      <vt:lpstr>Input impact study</vt:lpstr>
      <vt:lpstr>Input impact study results</vt:lpstr>
      <vt:lpstr>Model order selection to avoid overfitting</vt:lpstr>
      <vt:lpstr>5-zone building results (training phase)</vt:lpstr>
      <vt:lpstr>5-zone building results (validation phase)</vt:lpstr>
      <vt:lpstr>Absolute and relative errors for 5-zone building</vt:lpstr>
      <vt:lpstr>Results for 2-zone building</vt:lpstr>
      <vt:lpstr>Summary for SID based method</vt:lpstr>
      <vt:lpstr>References</vt:lpstr>
      <vt:lpstr>Acknowledgement </vt:lpstr>
      <vt:lpstr>PowerPoint Presentation</vt:lpstr>
    </vt:vector>
  </TitlesOfParts>
  <Company>ucr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thermal modeling for quad-core microprocessors</dc:title>
  <dc:creator>Sheldon Tan</dc:creator>
  <cp:lastModifiedBy>Microsoft Office User</cp:lastModifiedBy>
  <cp:revision>310</cp:revision>
  <dcterms:created xsi:type="dcterms:W3CDTF">2007-04-20T17:45:10Z</dcterms:created>
  <dcterms:modified xsi:type="dcterms:W3CDTF">2015-08-14T02:50:06Z</dcterms:modified>
</cp:coreProperties>
</file>